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42"/>
  </p:notesMasterIdLst>
  <p:sldIdLst>
    <p:sldId id="256" r:id="rId2"/>
    <p:sldId id="259" r:id="rId3"/>
    <p:sldId id="260" r:id="rId4"/>
    <p:sldId id="257" r:id="rId5"/>
    <p:sldId id="263" r:id="rId6"/>
    <p:sldId id="304" r:id="rId7"/>
    <p:sldId id="303" r:id="rId8"/>
    <p:sldId id="286" r:id="rId9"/>
    <p:sldId id="306" r:id="rId10"/>
    <p:sldId id="307" r:id="rId11"/>
    <p:sldId id="309" r:id="rId12"/>
    <p:sldId id="310" r:id="rId13"/>
    <p:sldId id="311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05" r:id="rId25"/>
    <p:sldId id="339" r:id="rId26"/>
    <p:sldId id="340" r:id="rId27"/>
    <p:sldId id="325" r:id="rId28"/>
    <p:sldId id="326" r:id="rId29"/>
    <p:sldId id="327" r:id="rId30"/>
    <p:sldId id="329" r:id="rId31"/>
    <p:sldId id="328" r:id="rId32"/>
    <p:sldId id="337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25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6A2286C-912B-4815-BFD5-CDEC7B262AEA}">
          <p14:sldIdLst>
            <p14:sldId id="256"/>
            <p14:sldId id="259"/>
            <p14:sldId id="260"/>
            <p14:sldId id="257"/>
            <p14:sldId id="263"/>
            <p14:sldId id="304"/>
            <p14:sldId id="303"/>
            <p14:sldId id="286"/>
            <p14:sldId id="306"/>
            <p14:sldId id="307"/>
            <p14:sldId id="309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05"/>
            <p14:sldId id="339"/>
            <p14:sldId id="340"/>
            <p14:sldId id="325"/>
            <p14:sldId id="326"/>
            <p14:sldId id="327"/>
            <p14:sldId id="329"/>
            <p14:sldId id="328"/>
            <p14:sldId id="337"/>
            <p14:sldId id="330"/>
            <p14:sldId id="331"/>
            <p14:sldId id="332"/>
            <p14:sldId id="333"/>
            <p14:sldId id="334"/>
            <p14:sldId id="335"/>
            <p14:sldId id="336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Djordjevic" initials="SD" lastIdx="2" clrIdx="0">
    <p:extLst>
      <p:ext uri="{19B8F6BF-5375-455C-9EA6-DF929625EA0E}">
        <p15:presenceInfo xmlns:p15="http://schemas.microsoft.com/office/powerpoint/2012/main" userId="S::Stefan.Djordjevic@flagstoneim.com::e4c344d7-3aa0-4ca2-8a23-8115b54f3f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356"/>
    <a:srgbClr val="404040"/>
    <a:srgbClr val="565B43"/>
    <a:srgbClr val="50656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1961" autoAdjust="0"/>
  </p:normalViewPr>
  <p:slideViewPr>
    <p:cSldViewPr snapToGrid="0">
      <p:cViewPr varScale="1">
        <p:scale>
          <a:sx n="101" d="100"/>
          <a:sy n="101" d="100"/>
        </p:scale>
        <p:origin x="127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413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9F02F-4DAE-48D9-9E82-9726B39E90A6}" type="doc">
      <dgm:prSet loTypeId="urn:microsoft.com/office/officeart/2008/layout/LinedList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D93A19B-2724-460C-A73B-AB5076390040}">
      <dgm:prSet/>
      <dgm:spPr/>
      <dgm:t>
        <a:bodyPr/>
        <a:lstStyle/>
        <a:p>
          <a:r>
            <a:rPr lang="sr-Cyrl-RS"/>
            <a:t>Циљеви</a:t>
          </a:r>
          <a:endParaRPr lang="en-US"/>
        </a:p>
      </dgm:t>
    </dgm:pt>
    <dgm:pt modelId="{7D23B7FB-C0FD-4384-B7AA-1AFDB9A7D1F4}" type="parTrans" cxnId="{D6B4C63B-26F3-4974-AF6B-4CF6B679E70D}">
      <dgm:prSet/>
      <dgm:spPr/>
      <dgm:t>
        <a:bodyPr/>
        <a:lstStyle/>
        <a:p>
          <a:endParaRPr lang="en-US"/>
        </a:p>
      </dgm:t>
    </dgm:pt>
    <dgm:pt modelId="{BEE92D86-6A70-487A-9366-EA73DAFEFFC0}" type="sibTrans" cxnId="{D6B4C63B-26F3-4974-AF6B-4CF6B679E70D}">
      <dgm:prSet/>
      <dgm:spPr/>
      <dgm:t>
        <a:bodyPr/>
        <a:lstStyle/>
        <a:p>
          <a:endParaRPr lang="en-US"/>
        </a:p>
      </dgm:t>
    </dgm:pt>
    <dgm:pt modelId="{E514754F-81EC-4257-B040-7850AAC5887A}">
      <dgm:prSet/>
      <dgm:spPr/>
      <dgm:t>
        <a:bodyPr/>
        <a:lstStyle/>
        <a:p>
          <a:r>
            <a:rPr lang="sr-Cyrl-RS" dirty="0"/>
            <a:t>Преглед функционалности</a:t>
          </a:r>
          <a:endParaRPr lang="en-US" dirty="0"/>
        </a:p>
      </dgm:t>
    </dgm:pt>
    <dgm:pt modelId="{D11A61F3-D4B0-4F18-94E0-55D3C6FE00C9}" type="parTrans" cxnId="{E411A5DC-C401-43C9-AD36-9FA5A52C652F}">
      <dgm:prSet/>
      <dgm:spPr/>
      <dgm:t>
        <a:bodyPr/>
        <a:lstStyle/>
        <a:p>
          <a:endParaRPr lang="en-US"/>
        </a:p>
      </dgm:t>
    </dgm:pt>
    <dgm:pt modelId="{DDD2535B-6334-4F16-9699-37C6BF99C599}" type="sibTrans" cxnId="{E411A5DC-C401-43C9-AD36-9FA5A52C652F}">
      <dgm:prSet/>
      <dgm:spPr/>
      <dgm:t>
        <a:bodyPr/>
        <a:lstStyle/>
        <a:p>
          <a:endParaRPr lang="en-US"/>
        </a:p>
      </dgm:t>
    </dgm:pt>
    <dgm:pt modelId="{2CDBCECB-CBA5-4E9F-B9B1-032D281CCDD2}">
      <dgm:prSet/>
      <dgm:spPr/>
      <dgm:t>
        <a:bodyPr/>
        <a:lstStyle/>
        <a:p>
          <a:r>
            <a:rPr lang="sr-Cyrl-RS" dirty="0"/>
            <a:t>Архитектура и технички детаљи</a:t>
          </a:r>
          <a:endParaRPr lang="en-US" dirty="0"/>
        </a:p>
      </dgm:t>
    </dgm:pt>
    <dgm:pt modelId="{470FDA96-5A7D-427F-8E34-B006F8D0708B}" type="parTrans" cxnId="{D729BA21-91CE-4CCA-9A06-47875A3A6343}">
      <dgm:prSet/>
      <dgm:spPr/>
      <dgm:t>
        <a:bodyPr/>
        <a:lstStyle/>
        <a:p>
          <a:endParaRPr lang="en-US"/>
        </a:p>
      </dgm:t>
    </dgm:pt>
    <dgm:pt modelId="{CC26EB90-96ED-49C9-A9C8-2388C2AD5C5C}" type="sibTrans" cxnId="{D729BA21-91CE-4CCA-9A06-47875A3A6343}">
      <dgm:prSet/>
      <dgm:spPr/>
      <dgm:t>
        <a:bodyPr/>
        <a:lstStyle/>
        <a:p>
          <a:endParaRPr lang="en-US"/>
        </a:p>
      </dgm:t>
    </dgm:pt>
    <dgm:pt modelId="{1DD533F0-1F7D-44C0-93DC-B72E4129F74F}">
      <dgm:prSet/>
      <dgm:spPr/>
      <dgm:t>
        <a:bodyPr/>
        <a:lstStyle/>
        <a:p>
          <a:r>
            <a:rPr lang="sr-Cyrl-RS" dirty="0"/>
            <a:t>Закључак</a:t>
          </a:r>
          <a:endParaRPr lang="en-US" dirty="0"/>
        </a:p>
      </dgm:t>
    </dgm:pt>
    <dgm:pt modelId="{8FE0B9A1-684E-4CDF-A955-A82FBA39DECB}" type="parTrans" cxnId="{FAD9D708-A667-4E2F-8A7E-EA384BA01A0A}">
      <dgm:prSet/>
      <dgm:spPr/>
      <dgm:t>
        <a:bodyPr/>
        <a:lstStyle/>
        <a:p>
          <a:endParaRPr lang="en-US"/>
        </a:p>
      </dgm:t>
    </dgm:pt>
    <dgm:pt modelId="{8D2AF586-B70A-4C76-9FAA-02EBB1FA733F}" type="sibTrans" cxnId="{FAD9D708-A667-4E2F-8A7E-EA384BA01A0A}">
      <dgm:prSet/>
      <dgm:spPr/>
      <dgm:t>
        <a:bodyPr/>
        <a:lstStyle/>
        <a:p>
          <a:endParaRPr lang="en-US"/>
        </a:p>
      </dgm:t>
    </dgm:pt>
    <dgm:pt modelId="{6C7FF8ED-5548-4E0B-BE5B-9C84D465DC9B}" type="pres">
      <dgm:prSet presAssocID="{E1B9F02F-4DAE-48D9-9E82-9726B39E90A6}" presName="vert0" presStyleCnt="0">
        <dgm:presLayoutVars>
          <dgm:dir/>
          <dgm:animOne val="branch"/>
          <dgm:animLvl val="lvl"/>
        </dgm:presLayoutVars>
      </dgm:prSet>
      <dgm:spPr/>
    </dgm:pt>
    <dgm:pt modelId="{FFCC254F-EC9E-4A5F-9091-2D675262EED8}" type="pres">
      <dgm:prSet presAssocID="{BD93A19B-2724-460C-A73B-AB5076390040}" presName="thickLine" presStyleLbl="alignNode1" presStyleIdx="0" presStyleCnt="4"/>
      <dgm:spPr/>
    </dgm:pt>
    <dgm:pt modelId="{6F4E1092-3477-42CC-81C3-BBF24B42FA37}" type="pres">
      <dgm:prSet presAssocID="{BD93A19B-2724-460C-A73B-AB5076390040}" presName="horz1" presStyleCnt="0"/>
      <dgm:spPr/>
    </dgm:pt>
    <dgm:pt modelId="{D8FB670E-1E92-47EE-92CD-93CD60F4CFF0}" type="pres">
      <dgm:prSet presAssocID="{BD93A19B-2724-460C-A73B-AB5076390040}" presName="tx1" presStyleLbl="revTx" presStyleIdx="0" presStyleCnt="4"/>
      <dgm:spPr/>
    </dgm:pt>
    <dgm:pt modelId="{0B4CFCE7-E788-4435-84DB-7BC94A249486}" type="pres">
      <dgm:prSet presAssocID="{BD93A19B-2724-460C-A73B-AB5076390040}" presName="vert1" presStyleCnt="0"/>
      <dgm:spPr/>
    </dgm:pt>
    <dgm:pt modelId="{AC18FF8D-17DB-412C-A2A2-F26315CF2EB1}" type="pres">
      <dgm:prSet presAssocID="{E514754F-81EC-4257-B040-7850AAC5887A}" presName="thickLine" presStyleLbl="alignNode1" presStyleIdx="1" presStyleCnt="4"/>
      <dgm:spPr/>
    </dgm:pt>
    <dgm:pt modelId="{41170256-B2F3-42E1-AAD4-33F300ECD64C}" type="pres">
      <dgm:prSet presAssocID="{E514754F-81EC-4257-B040-7850AAC5887A}" presName="horz1" presStyleCnt="0"/>
      <dgm:spPr/>
    </dgm:pt>
    <dgm:pt modelId="{901C71F8-749F-4439-A460-DE0D09ECA094}" type="pres">
      <dgm:prSet presAssocID="{E514754F-81EC-4257-B040-7850AAC5887A}" presName="tx1" presStyleLbl="revTx" presStyleIdx="1" presStyleCnt="4"/>
      <dgm:spPr/>
    </dgm:pt>
    <dgm:pt modelId="{D5A0906A-95A7-490F-B123-C5719602D33E}" type="pres">
      <dgm:prSet presAssocID="{E514754F-81EC-4257-B040-7850AAC5887A}" presName="vert1" presStyleCnt="0"/>
      <dgm:spPr/>
    </dgm:pt>
    <dgm:pt modelId="{222E38D8-6801-4B31-93BE-4DDB4590C7F9}" type="pres">
      <dgm:prSet presAssocID="{2CDBCECB-CBA5-4E9F-B9B1-032D281CCDD2}" presName="thickLine" presStyleLbl="alignNode1" presStyleIdx="2" presStyleCnt="4"/>
      <dgm:spPr/>
    </dgm:pt>
    <dgm:pt modelId="{D7A4B364-0DC5-45B4-83F4-9E99DDD14F88}" type="pres">
      <dgm:prSet presAssocID="{2CDBCECB-CBA5-4E9F-B9B1-032D281CCDD2}" presName="horz1" presStyleCnt="0"/>
      <dgm:spPr/>
    </dgm:pt>
    <dgm:pt modelId="{961B25F7-A57D-4B8B-839D-5790131A6F0E}" type="pres">
      <dgm:prSet presAssocID="{2CDBCECB-CBA5-4E9F-B9B1-032D281CCDD2}" presName="tx1" presStyleLbl="revTx" presStyleIdx="2" presStyleCnt="4"/>
      <dgm:spPr/>
    </dgm:pt>
    <dgm:pt modelId="{C72AAE38-A098-4FFC-B72D-E5024001A1B6}" type="pres">
      <dgm:prSet presAssocID="{2CDBCECB-CBA5-4E9F-B9B1-032D281CCDD2}" presName="vert1" presStyleCnt="0"/>
      <dgm:spPr/>
    </dgm:pt>
    <dgm:pt modelId="{6C25B565-1674-49DC-8F22-9DD281E37073}" type="pres">
      <dgm:prSet presAssocID="{1DD533F0-1F7D-44C0-93DC-B72E4129F74F}" presName="thickLine" presStyleLbl="alignNode1" presStyleIdx="3" presStyleCnt="4"/>
      <dgm:spPr/>
    </dgm:pt>
    <dgm:pt modelId="{73F6511E-F12D-4F31-9562-770593B78930}" type="pres">
      <dgm:prSet presAssocID="{1DD533F0-1F7D-44C0-93DC-B72E4129F74F}" presName="horz1" presStyleCnt="0"/>
      <dgm:spPr/>
    </dgm:pt>
    <dgm:pt modelId="{8D760C5F-6DA7-4E28-A0B0-8877E3DDB4FB}" type="pres">
      <dgm:prSet presAssocID="{1DD533F0-1F7D-44C0-93DC-B72E4129F74F}" presName="tx1" presStyleLbl="revTx" presStyleIdx="3" presStyleCnt="4"/>
      <dgm:spPr/>
    </dgm:pt>
    <dgm:pt modelId="{C709738C-E2F4-4D0B-9669-ACF8C559A271}" type="pres">
      <dgm:prSet presAssocID="{1DD533F0-1F7D-44C0-93DC-B72E4129F74F}" presName="vert1" presStyleCnt="0"/>
      <dgm:spPr/>
    </dgm:pt>
  </dgm:ptLst>
  <dgm:cxnLst>
    <dgm:cxn modelId="{FAD9D708-A667-4E2F-8A7E-EA384BA01A0A}" srcId="{E1B9F02F-4DAE-48D9-9E82-9726B39E90A6}" destId="{1DD533F0-1F7D-44C0-93DC-B72E4129F74F}" srcOrd="3" destOrd="0" parTransId="{8FE0B9A1-684E-4CDF-A955-A82FBA39DECB}" sibTransId="{8D2AF586-B70A-4C76-9FAA-02EBB1FA733F}"/>
    <dgm:cxn modelId="{D729BA21-91CE-4CCA-9A06-47875A3A6343}" srcId="{E1B9F02F-4DAE-48D9-9E82-9726B39E90A6}" destId="{2CDBCECB-CBA5-4E9F-B9B1-032D281CCDD2}" srcOrd="2" destOrd="0" parTransId="{470FDA96-5A7D-427F-8E34-B006F8D0708B}" sibTransId="{CC26EB90-96ED-49C9-A9C8-2388C2AD5C5C}"/>
    <dgm:cxn modelId="{D6B4C63B-26F3-4974-AF6B-4CF6B679E70D}" srcId="{E1B9F02F-4DAE-48D9-9E82-9726B39E90A6}" destId="{BD93A19B-2724-460C-A73B-AB5076390040}" srcOrd="0" destOrd="0" parTransId="{7D23B7FB-C0FD-4384-B7AA-1AFDB9A7D1F4}" sibTransId="{BEE92D86-6A70-487A-9366-EA73DAFEFFC0}"/>
    <dgm:cxn modelId="{B4869953-C7FF-4916-A78B-DBE9CC50D894}" type="presOf" srcId="{2CDBCECB-CBA5-4E9F-B9B1-032D281CCDD2}" destId="{961B25F7-A57D-4B8B-839D-5790131A6F0E}" srcOrd="0" destOrd="0" presId="urn:microsoft.com/office/officeart/2008/layout/LinedList"/>
    <dgm:cxn modelId="{A02116A1-B8BD-4DDA-AFA5-ACA281414564}" type="presOf" srcId="{E1B9F02F-4DAE-48D9-9E82-9726B39E90A6}" destId="{6C7FF8ED-5548-4E0B-BE5B-9C84D465DC9B}" srcOrd="0" destOrd="0" presId="urn:microsoft.com/office/officeart/2008/layout/LinedList"/>
    <dgm:cxn modelId="{B48EB5B0-7937-4F4E-85CD-152DF5497068}" type="presOf" srcId="{1DD533F0-1F7D-44C0-93DC-B72E4129F74F}" destId="{8D760C5F-6DA7-4E28-A0B0-8877E3DDB4FB}" srcOrd="0" destOrd="0" presId="urn:microsoft.com/office/officeart/2008/layout/LinedList"/>
    <dgm:cxn modelId="{10AF78BA-CD46-463F-A104-DC97AC85A284}" type="presOf" srcId="{E514754F-81EC-4257-B040-7850AAC5887A}" destId="{901C71F8-749F-4439-A460-DE0D09ECA094}" srcOrd="0" destOrd="0" presId="urn:microsoft.com/office/officeart/2008/layout/LinedList"/>
    <dgm:cxn modelId="{8C7788D9-E965-4147-8A86-9A1E68828DC5}" type="presOf" srcId="{BD93A19B-2724-460C-A73B-AB5076390040}" destId="{D8FB670E-1E92-47EE-92CD-93CD60F4CFF0}" srcOrd="0" destOrd="0" presId="urn:microsoft.com/office/officeart/2008/layout/LinedList"/>
    <dgm:cxn modelId="{E411A5DC-C401-43C9-AD36-9FA5A52C652F}" srcId="{E1B9F02F-4DAE-48D9-9E82-9726B39E90A6}" destId="{E514754F-81EC-4257-B040-7850AAC5887A}" srcOrd="1" destOrd="0" parTransId="{D11A61F3-D4B0-4F18-94E0-55D3C6FE00C9}" sibTransId="{DDD2535B-6334-4F16-9699-37C6BF99C599}"/>
    <dgm:cxn modelId="{D0CF29E4-7283-4868-AAC2-13E3D758ECA9}" type="presParOf" srcId="{6C7FF8ED-5548-4E0B-BE5B-9C84D465DC9B}" destId="{FFCC254F-EC9E-4A5F-9091-2D675262EED8}" srcOrd="0" destOrd="0" presId="urn:microsoft.com/office/officeart/2008/layout/LinedList"/>
    <dgm:cxn modelId="{A3FBB07D-2BCD-4F4C-90BD-5004A4D4550D}" type="presParOf" srcId="{6C7FF8ED-5548-4E0B-BE5B-9C84D465DC9B}" destId="{6F4E1092-3477-42CC-81C3-BBF24B42FA37}" srcOrd="1" destOrd="0" presId="urn:microsoft.com/office/officeart/2008/layout/LinedList"/>
    <dgm:cxn modelId="{2756CF3C-F374-4274-ACC0-0293DC91892B}" type="presParOf" srcId="{6F4E1092-3477-42CC-81C3-BBF24B42FA37}" destId="{D8FB670E-1E92-47EE-92CD-93CD60F4CFF0}" srcOrd="0" destOrd="0" presId="urn:microsoft.com/office/officeart/2008/layout/LinedList"/>
    <dgm:cxn modelId="{84FB2F41-596F-4552-97E5-5376CC642D1E}" type="presParOf" srcId="{6F4E1092-3477-42CC-81C3-BBF24B42FA37}" destId="{0B4CFCE7-E788-4435-84DB-7BC94A249486}" srcOrd="1" destOrd="0" presId="urn:microsoft.com/office/officeart/2008/layout/LinedList"/>
    <dgm:cxn modelId="{0B81500B-2781-4216-97B9-879FC6558D5D}" type="presParOf" srcId="{6C7FF8ED-5548-4E0B-BE5B-9C84D465DC9B}" destId="{AC18FF8D-17DB-412C-A2A2-F26315CF2EB1}" srcOrd="2" destOrd="0" presId="urn:microsoft.com/office/officeart/2008/layout/LinedList"/>
    <dgm:cxn modelId="{A1DD5618-64F3-4228-8CA1-92836F8CAF52}" type="presParOf" srcId="{6C7FF8ED-5548-4E0B-BE5B-9C84D465DC9B}" destId="{41170256-B2F3-42E1-AAD4-33F300ECD64C}" srcOrd="3" destOrd="0" presId="urn:microsoft.com/office/officeart/2008/layout/LinedList"/>
    <dgm:cxn modelId="{8038CD66-A8E4-41E4-82D8-F126259A2259}" type="presParOf" srcId="{41170256-B2F3-42E1-AAD4-33F300ECD64C}" destId="{901C71F8-749F-4439-A460-DE0D09ECA094}" srcOrd="0" destOrd="0" presId="urn:microsoft.com/office/officeart/2008/layout/LinedList"/>
    <dgm:cxn modelId="{272B26DE-A779-4867-A047-EF0D60C89C1D}" type="presParOf" srcId="{41170256-B2F3-42E1-AAD4-33F300ECD64C}" destId="{D5A0906A-95A7-490F-B123-C5719602D33E}" srcOrd="1" destOrd="0" presId="urn:microsoft.com/office/officeart/2008/layout/LinedList"/>
    <dgm:cxn modelId="{40E35F88-16B7-4A5F-8A3B-5B39C0A00A53}" type="presParOf" srcId="{6C7FF8ED-5548-4E0B-BE5B-9C84D465DC9B}" destId="{222E38D8-6801-4B31-93BE-4DDB4590C7F9}" srcOrd="4" destOrd="0" presId="urn:microsoft.com/office/officeart/2008/layout/LinedList"/>
    <dgm:cxn modelId="{F462091A-B996-4286-8AF6-2276A430DAAF}" type="presParOf" srcId="{6C7FF8ED-5548-4E0B-BE5B-9C84D465DC9B}" destId="{D7A4B364-0DC5-45B4-83F4-9E99DDD14F88}" srcOrd="5" destOrd="0" presId="urn:microsoft.com/office/officeart/2008/layout/LinedList"/>
    <dgm:cxn modelId="{82C02AFA-437C-4CB8-A112-C948E47CC007}" type="presParOf" srcId="{D7A4B364-0DC5-45B4-83F4-9E99DDD14F88}" destId="{961B25F7-A57D-4B8B-839D-5790131A6F0E}" srcOrd="0" destOrd="0" presId="urn:microsoft.com/office/officeart/2008/layout/LinedList"/>
    <dgm:cxn modelId="{FF960D83-3F7D-41C9-B87E-540DBD4D9757}" type="presParOf" srcId="{D7A4B364-0DC5-45B4-83F4-9E99DDD14F88}" destId="{C72AAE38-A098-4FFC-B72D-E5024001A1B6}" srcOrd="1" destOrd="0" presId="urn:microsoft.com/office/officeart/2008/layout/LinedList"/>
    <dgm:cxn modelId="{79EE5B0D-5AE5-4141-955F-28592D76730B}" type="presParOf" srcId="{6C7FF8ED-5548-4E0B-BE5B-9C84D465DC9B}" destId="{6C25B565-1674-49DC-8F22-9DD281E37073}" srcOrd="6" destOrd="0" presId="urn:microsoft.com/office/officeart/2008/layout/LinedList"/>
    <dgm:cxn modelId="{4DDDEB7C-7273-4185-8E83-CB6C815C3CD6}" type="presParOf" srcId="{6C7FF8ED-5548-4E0B-BE5B-9C84D465DC9B}" destId="{73F6511E-F12D-4F31-9562-770593B78930}" srcOrd="7" destOrd="0" presId="urn:microsoft.com/office/officeart/2008/layout/LinedList"/>
    <dgm:cxn modelId="{64DD267F-19A2-4BE5-B397-8245EBFB8EFA}" type="presParOf" srcId="{73F6511E-F12D-4F31-9562-770593B78930}" destId="{8D760C5F-6DA7-4E28-A0B0-8877E3DDB4FB}" srcOrd="0" destOrd="0" presId="urn:microsoft.com/office/officeart/2008/layout/LinedList"/>
    <dgm:cxn modelId="{E50554D4-5C4D-41A1-9FC2-FFFE5EC837AF}" type="presParOf" srcId="{73F6511E-F12D-4F31-9562-770593B78930}" destId="{C709738C-E2F4-4D0B-9669-ACF8C559A27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90E810-0071-49DD-AA17-707450C5814D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4FB40C-1424-4C42-8D20-ED7D66112816}">
      <dgm:prSet/>
      <dgm:spPr/>
      <dgm:t>
        <a:bodyPr/>
        <a:lstStyle/>
        <a:p>
          <a:r>
            <a:rPr lang="sr-Cyrl-RS"/>
            <a:t>Растерећење професора </a:t>
          </a:r>
          <a:endParaRPr lang="en-US"/>
        </a:p>
      </dgm:t>
    </dgm:pt>
    <dgm:pt modelId="{D1821FDF-ADC2-4237-BDAA-7B8FBB8743A5}" type="parTrans" cxnId="{0BADB989-48CB-429F-BCAD-89412E3822D3}">
      <dgm:prSet/>
      <dgm:spPr/>
      <dgm:t>
        <a:bodyPr/>
        <a:lstStyle/>
        <a:p>
          <a:endParaRPr lang="en-US"/>
        </a:p>
      </dgm:t>
    </dgm:pt>
    <dgm:pt modelId="{9138AA81-AA5F-48BA-B02D-2EADE3A6F368}" type="sibTrans" cxnId="{0BADB989-48CB-429F-BCAD-89412E3822D3}">
      <dgm:prSet/>
      <dgm:spPr/>
      <dgm:t>
        <a:bodyPr/>
        <a:lstStyle/>
        <a:p>
          <a:endParaRPr lang="en-US"/>
        </a:p>
      </dgm:t>
    </dgm:pt>
    <dgm:pt modelId="{23E3E819-6F33-4EE8-8E9C-10BC76497F75}">
      <dgm:prSet/>
      <dgm:spPr/>
      <dgm:t>
        <a:bodyPr/>
        <a:lstStyle/>
        <a:p>
          <a:r>
            <a:rPr lang="sr-Cyrl-RS"/>
            <a:t>Аутоматизација оцењивања</a:t>
          </a:r>
          <a:endParaRPr lang="en-US"/>
        </a:p>
      </dgm:t>
    </dgm:pt>
    <dgm:pt modelId="{087EBE9C-BA8A-4A51-B078-5B6EB9C3DFF6}" type="parTrans" cxnId="{67C39ADB-98B3-40DD-9282-3B3934B59634}">
      <dgm:prSet/>
      <dgm:spPr/>
      <dgm:t>
        <a:bodyPr/>
        <a:lstStyle/>
        <a:p>
          <a:endParaRPr lang="en-US"/>
        </a:p>
      </dgm:t>
    </dgm:pt>
    <dgm:pt modelId="{4B95EDB5-2AAE-4512-A114-2CC2192B2459}" type="sibTrans" cxnId="{67C39ADB-98B3-40DD-9282-3B3934B59634}">
      <dgm:prSet/>
      <dgm:spPr/>
      <dgm:t>
        <a:bodyPr/>
        <a:lstStyle/>
        <a:p>
          <a:endParaRPr lang="en-US"/>
        </a:p>
      </dgm:t>
    </dgm:pt>
    <dgm:pt modelId="{95786CC5-4ABF-426C-BCF1-2B7EC3F392FC}">
      <dgm:prSet/>
      <dgm:spPr/>
      <dgm:t>
        <a:bodyPr/>
        <a:lstStyle/>
        <a:p>
          <a:r>
            <a:rPr lang="sr-Cyrl-RS"/>
            <a:t>Једноставна конфигурација (реупотребиљивост)</a:t>
          </a:r>
          <a:endParaRPr lang="en-US"/>
        </a:p>
      </dgm:t>
    </dgm:pt>
    <dgm:pt modelId="{9EC2BD80-F972-489C-BEBC-9F8D7B7CAEF8}" type="parTrans" cxnId="{B95EE255-1F0B-47CD-AEE8-51926103953D}">
      <dgm:prSet/>
      <dgm:spPr/>
      <dgm:t>
        <a:bodyPr/>
        <a:lstStyle/>
        <a:p>
          <a:endParaRPr lang="en-US"/>
        </a:p>
      </dgm:t>
    </dgm:pt>
    <dgm:pt modelId="{D84C4FC7-B659-46A1-983B-F829574EC82C}" type="sibTrans" cxnId="{B95EE255-1F0B-47CD-AEE8-51926103953D}">
      <dgm:prSet/>
      <dgm:spPr/>
      <dgm:t>
        <a:bodyPr/>
        <a:lstStyle/>
        <a:p>
          <a:endParaRPr lang="en-US"/>
        </a:p>
      </dgm:t>
    </dgm:pt>
    <dgm:pt modelId="{44F9035A-0451-43B6-9E41-3A9A1460A57D}">
      <dgm:prSet/>
      <dgm:spPr/>
      <dgm:t>
        <a:bodyPr/>
        <a:lstStyle/>
        <a:p>
          <a:r>
            <a:rPr lang="en-US" dirty="0" err="1"/>
            <a:t>Квалитетна</a:t>
          </a:r>
          <a:r>
            <a:rPr lang="sr-Cyrl-RS" dirty="0"/>
            <a:t> процена знања</a:t>
          </a:r>
          <a:endParaRPr lang="en-US" dirty="0"/>
        </a:p>
      </dgm:t>
    </dgm:pt>
    <dgm:pt modelId="{1F9D1BD2-BDFE-4446-B532-AC9AC5616379}" type="parTrans" cxnId="{1751AD4D-61BD-435C-A5AA-AE8A53182290}">
      <dgm:prSet/>
      <dgm:spPr/>
      <dgm:t>
        <a:bodyPr/>
        <a:lstStyle/>
        <a:p>
          <a:endParaRPr lang="en-US"/>
        </a:p>
      </dgm:t>
    </dgm:pt>
    <dgm:pt modelId="{3983A554-1604-4F5C-A23D-C5CE18E20FE0}" type="sibTrans" cxnId="{1751AD4D-61BD-435C-A5AA-AE8A53182290}">
      <dgm:prSet/>
      <dgm:spPr/>
      <dgm:t>
        <a:bodyPr/>
        <a:lstStyle/>
        <a:p>
          <a:endParaRPr lang="en-US"/>
        </a:p>
      </dgm:t>
    </dgm:pt>
    <dgm:pt modelId="{8A1F35E2-7F65-42E2-9A6C-4C49125C960B}">
      <dgm:prSet/>
      <dgm:spPr/>
      <dgm:t>
        <a:bodyPr/>
        <a:lstStyle/>
        <a:p>
          <a:r>
            <a:rPr lang="sr-Cyrl-RS" dirty="0"/>
            <a:t>Синтеза - упит који се извршава</a:t>
          </a:r>
          <a:endParaRPr lang="en-US" dirty="0"/>
        </a:p>
      </dgm:t>
    </dgm:pt>
    <dgm:pt modelId="{DAC50401-B739-4AD3-9792-F71C81443EDA}" type="parTrans" cxnId="{DCB7ABA7-0C26-4558-B7AA-52A394695226}">
      <dgm:prSet/>
      <dgm:spPr/>
      <dgm:t>
        <a:bodyPr/>
        <a:lstStyle/>
        <a:p>
          <a:endParaRPr lang="en-US"/>
        </a:p>
      </dgm:t>
    </dgm:pt>
    <dgm:pt modelId="{D7C9010C-F160-4D72-81BE-3DC7B763EE24}" type="sibTrans" cxnId="{DCB7ABA7-0C26-4558-B7AA-52A394695226}">
      <dgm:prSet/>
      <dgm:spPr/>
      <dgm:t>
        <a:bodyPr/>
        <a:lstStyle/>
        <a:p>
          <a:endParaRPr lang="en-US"/>
        </a:p>
      </dgm:t>
    </dgm:pt>
    <dgm:pt modelId="{BF7F4EBE-C8B5-48EE-8E85-BF0733DA862D}">
      <dgm:prSet/>
      <dgm:spPr/>
      <dgm:t>
        <a:bodyPr/>
        <a:lstStyle/>
        <a:p>
          <a:r>
            <a:rPr lang="sr-Cyrl-RS" dirty="0"/>
            <a:t>Анализа - у пракси често битнија од способности синтезе</a:t>
          </a:r>
          <a:endParaRPr lang="en-US" dirty="0"/>
        </a:p>
      </dgm:t>
    </dgm:pt>
    <dgm:pt modelId="{9544C6BD-50C1-4AAF-AE32-D2A43AB39424}" type="parTrans" cxnId="{330BFA9C-31F8-427D-9121-EAD32DD71BA4}">
      <dgm:prSet/>
      <dgm:spPr/>
      <dgm:t>
        <a:bodyPr/>
        <a:lstStyle/>
        <a:p>
          <a:endParaRPr lang="en-US"/>
        </a:p>
      </dgm:t>
    </dgm:pt>
    <dgm:pt modelId="{D8626DD2-CCD4-46B3-B39F-72A838206CB0}" type="sibTrans" cxnId="{330BFA9C-31F8-427D-9121-EAD32DD71BA4}">
      <dgm:prSet/>
      <dgm:spPr/>
      <dgm:t>
        <a:bodyPr/>
        <a:lstStyle/>
        <a:p>
          <a:endParaRPr lang="en-US"/>
        </a:p>
      </dgm:t>
    </dgm:pt>
    <dgm:pt modelId="{3D3BD250-7FCD-4779-BAE2-C6847258F741}">
      <dgm:prSet/>
      <dgm:spPr/>
      <dgm:t>
        <a:bodyPr/>
        <a:lstStyle/>
        <a:p>
          <a:r>
            <a:rPr lang="sr-Cyrl-RS" dirty="0"/>
            <a:t>Размишљање о граничним случајевима</a:t>
          </a:r>
          <a:endParaRPr lang="en-US" dirty="0"/>
        </a:p>
      </dgm:t>
    </dgm:pt>
    <dgm:pt modelId="{6924756C-5A70-4522-8451-1F4F320C8409}" type="parTrans" cxnId="{81E8073C-84AD-447B-A6A4-69497B76E907}">
      <dgm:prSet/>
      <dgm:spPr/>
      <dgm:t>
        <a:bodyPr/>
        <a:lstStyle/>
        <a:p>
          <a:endParaRPr lang="en-US"/>
        </a:p>
      </dgm:t>
    </dgm:pt>
    <dgm:pt modelId="{07ECD9DD-313E-402C-A6A2-5B448C5AAA80}" type="sibTrans" cxnId="{81E8073C-84AD-447B-A6A4-69497B76E907}">
      <dgm:prSet/>
      <dgm:spPr/>
      <dgm:t>
        <a:bodyPr/>
        <a:lstStyle/>
        <a:p>
          <a:endParaRPr lang="en-US"/>
        </a:p>
      </dgm:t>
    </dgm:pt>
    <dgm:pt modelId="{A83DABD0-D472-437C-8165-94BFF9292B92}" type="pres">
      <dgm:prSet presAssocID="{B790E810-0071-49DD-AA17-707450C5814D}" presName="linear" presStyleCnt="0">
        <dgm:presLayoutVars>
          <dgm:dir/>
          <dgm:animLvl val="lvl"/>
          <dgm:resizeHandles val="exact"/>
        </dgm:presLayoutVars>
      </dgm:prSet>
      <dgm:spPr/>
    </dgm:pt>
    <dgm:pt modelId="{3C5F17B7-967F-46B1-BFCD-44B54E6F7971}" type="pres">
      <dgm:prSet presAssocID="{604FB40C-1424-4C42-8D20-ED7D66112816}" presName="parentLin" presStyleCnt="0"/>
      <dgm:spPr/>
    </dgm:pt>
    <dgm:pt modelId="{8A31FB10-B78B-4189-B3A0-0938F7FD3001}" type="pres">
      <dgm:prSet presAssocID="{604FB40C-1424-4C42-8D20-ED7D66112816}" presName="parentLeftMargin" presStyleLbl="node1" presStyleIdx="0" presStyleCnt="2"/>
      <dgm:spPr/>
    </dgm:pt>
    <dgm:pt modelId="{8D6C2624-ED5C-4A93-A004-07110C365E99}" type="pres">
      <dgm:prSet presAssocID="{604FB40C-1424-4C42-8D20-ED7D6611281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227561-320A-49B1-8FC2-30CE33DB8CCC}" type="pres">
      <dgm:prSet presAssocID="{604FB40C-1424-4C42-8D20-ED7D66112816}" presName="negativeSpace" presStyleCnt="0"/>
      <dgm:spPr/>
    </dgm:pt>
    <dgm:pt modelId="{930A68BA-BDFD-46DD-A8B0-B86512E3D33B}" type="pres">
      <dgm:prSet presAssocID="{604FB40C-1424-4C42-8D20-ED7D66112816}" presName="childText" presStyleLbl="conFgAcc1" presStyleIdx="0" presStyleCnt="2">
        <dgm:presLayoutVars>
          <dgm:bulletEnabled val="1"/>
        </dgm:presLayoutVars>
      </dgm:prSet>
      <dgm:spPr/>
    </dgm:pt>
    <dgm:pt modelId="{D57FC6C7-42DF-46EF-AE27-22C90D93F7C1}" type="pres">
      <dgm:prSet presAssocID="{9138AA81-AA5F-48BA-B02D-2EADE3A6F368}" presName="spaceBetweenRectangles" presStyleCnt="0"/>
      <dgm:spPr/>
    </dgm:pt>
    <dgm:pt modelId="{6064D90E-6497-4413-BDC8-2ADA4B3FE2F6}" type="pres">
      <dgm:prSet presAssocID="{44F9035A-0451-43B6-9E41-3A9A1460A57D}" presName="parentLin" presStyleCnt="0"/>
      <dgm:spPr/>
    </dgm:pt>
    <dgm:pt modelId="{435EAE81-5E93-42AC-97F4-4E4CB446C804}" type="pres">
      <dgm:prSet presAssocID="{44F9035A-0451-43B6-9E41-3A9A1460A57D}" presName="parentLeftMargin" presStyleLbl="node1" presStyleIdx="0" presStyleCnt="2"/>
      <dgm:spPr/>
    </dgm:pt>
    <dgm:pt modelId="{73AB4114-0D1C-478C-AC5A-EF0AA55877F3}" type="pres">
      <dgm:prSet presAssocID="{44F9035A-0451-43B6-9E41-3A9A1460A57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35952FF-7458-4991-ACC3-964F8E7DEA79}" type="pres">
      <dgm:prSet presAssocID="{44F9035A-0451-43B6-9E41-3A9A1460A57D}" presName="negativeSpace" presStyleCnt="0"/>
      <dgm:spPr/>
    </dgm:pt>
    <dgm:pt modelId="{13E3059B-67EB-4B49-A313-137DA9A7208B}" type="pres">
      <dgm:prSet presAssocID="{44F9035A-0451-43B6-9E41-3A9A1460A57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01D0B0C-0CAE-4FB4-8760-74E30A4AFFEE}" type="presOf" srcId="{3D3BD250-7FCD-4779-BAE2-C6847258F741}" destId="{13E3059B-67EB-4B49-A313-137DA9A7208B}" srcOrd="0" destOrd="2" presId="urn:microsoft.com/office/officeart/2005/8/layout/list1"/>
    <dgm:cxn modelId="{7F0D6F10-DECD-4C34-8681-70709CE33C6B}" type="presOf" srcId="{44F9035A-0451-43B6-9E41-3A9A1460A57D}" destId="{435EAE81-5E93-42AC-97F4-4E4CB446C804}" srcOrd="0" destOrd="0" presId="urn:microsoft.com/office/officeart/2005/8/layout/list1"/>
    <dgm:cxn modelId="{ABE14724-8FF3-4872-A00F-D57EB28CA08E}" type="presOf" srcId="{23E3E819-6F33-4EE8-8E9C-10BC76497F75}" destId="{930A68BA-BDFD-46DD-A8B0-B86512E3D33B}" srcOrd="0" destOrd="0" presId="urn:microsoft.com/office/officeart/2005/8/layout/list1"/>
    <dgm:cxn modelId="{D8572D3A-81E5-4CA8-ACAF-6808D67D498B}" type="presOf" srcId="{B790E810-0071-49DD-AA17-707450C5814D}" destId="{A83DABD0-D472-437C-8165-94BFF9292B92}" srcOrd="0" destOrd="0" presId="urn:microsoft.com/office/officeart/2005/8/layout/list1"/>
    <dgm:cxn modelId="{81E8073C-84AD-447B-A6A4-69497B76E907}" srcId="{44F9035A-0451-43B6-9E41-3A9A1460A57D}" destId="{3D3BD250-7FCD-4779-BAE2-C6847258F741}" srcOrd="2" destOrd="0" parTransId="{6924756C-5A70-4522-8451-1F4F320C8409}" sibTransId="{07ECD9DD-313E-402C-A6A2-5B448C5AAA80}"/>
    <dgm:cxn modelId="{2E0EA45C-FD2A-4239-8941-F681D1FEE906}" type="presOf" srcId="{44F9035A-0451-43B6-9E41-3A9A1460A57D}" destId="{73AB4114-0D1C-478C-AC5A-EF0AA55877F3}" srcOrd="1" destOrd="0" presId="urn:microsoft.com/office/officeart/2005/8/layout/list1"/>
    <dgm:cxn modelId="{1751AD4D-61BD-435C-A5AA-AE8A53182290}" srcId="{B790E810-0071-49DD-AA17-707450C5814D}" destId="{44F9035A-0451-43B6-9E41-3A9A1460A57D}" srcOrd="1" destOrd="0" parTransId="{1F9D1BD2-BDFE-4446-B532-AC9AC5616379}" sibTransId="{3983A554-1604-4F5C-A23D-C5CE18E20FE0}"/>
    <dgm:cxn modelId="{B95EE255-1F0B-47CD-AEE8-51926103953D}" srcId="{604FB40C-1424-4C42-8D20-ED7D66112816}" destId="{95786CC5-4ABF-426C-BCF1-2B7EC3F392FC}" srcOrd="1" destOrd="0" parTransId="{9EC2BD80-F972-489C-BEBC-9F8D7B7CAEF8}" sibTransId="{D84C4FC7-B659-46A1-983B-F829574EC82C}"/>
    <dgm:cxn modelId="{AEDB3985-5AD5-42D2-94AB-89BE06174820}" type="presOf" srcId="{604FB40C-1424-4C42-8D20-ED7D66112816}" destId="{8A31FB10-B78B-4189-B3A0-0938F7FD3001}" srcOrd="0" destOrd="0" presId="urn:microsoft.com/office/officeart/2005/8/layout/list1"/>
    <dgm:cxn modelId="{0BADB989-48CB-429F-BCAD-89412E3822D3}" srcId="{B790E810-0071-49DD-AA17-707450C5814D}" destId="{604FB40C-1424-4C42-8D20-ED7D66112816}" srcOrd="0" destOrd="0" parTransId="{D1821FDF-ADC2-4237-BDAA-7B8FBB8743A5}" sibTransId="{9138AA81-AA5F-48BA-B02D-2EADE3A6F368}"/>
    <dgm:cxn modelId="{330BFA9C-31F8-427D-9121-EAD32DD71BA4}" srcId="{44F9035A-0451-43B6-9E41-3A9A1460A57D}" destId="{BF7F4EBE-C8B5-48EE-8E85-BF0733DA862D}" srcOrd="1" destOrd="0" parTransId="{9544C6BD-50C1-4AAF-AE32-D2A43AB39424}" sibTransId="{D8626DD2-CCD4-46B3-B39F-72A838206CB0}"/>
    <dgm:cxn modelId="{DCB7ABA7-0C26-4558-B7AA-52A394695226}" srcId="{44F9035A-0451-43B6-9E41-3A9A1460A57D}" destId="{8A1F35E2-7F65-42E2-9A6C-4C49125C960B}" srcOrd="0" destOrd="0" parTransId="{DAC50401-B739-4AD3-9792-F71C81443EDA}" sibTransId="{D7C9010C-F160-4D72-81BE-3DC7B763EE24}"/>
    <dgm:cxn modelId="{7F0F62C1-C066-4706-B7A9-9ABBE4BA0305}" type="presOf" srcId="{95786CC5-4ABF-426C-BCF1-2B7EC3F392FC}" destId="{930A68BA-BDFD-46DD-A8B0-B86512E3D33B}" srcOrd="0" destOrd="1" presId="urn:microsoft.com/office/officeart/2005/8/layout/list1"/>
    <dgm:cxn modelId="{E02B2ED6-340A-4389-B917-BEE9104D1E7C}" type="presOf" srcId="{BF7F4EBE-C8B5-48EE-8E85-BF0733DA862D}" destId="{13E3059B-67EB-4B49-A313-137DA9A7208B}" srcOrd="0" destOrd="1" presId="urn:microsoft.com/office/officeart/2005/8/layout/list1"/>
    <dgm:cxn modelId="{67C39ADB-98B3-40DD-9282-3B3934B59634}" srcId="{604FB40C-1424-4C42-8D20-ED7D66112816}" destId="{23E3E819-6F33-4EE8-8E9C-10BC76497F75}" srcOrd="0" destOrd="0" parTransId="{087EBE9C-BA8A-4A51-B078-5B6EB9C3DFF6}" sibTransId="{4B95EDB5-2AAE-4512-A114-2CC2192B2459}"/>
    <dgm:cxn modelId="{76942EEF-42D8-468C-8176-50B5730964B3}" type="presOf" srcId="{604FB40C-1424-4C42-8D20-ED7D66112816}" destId="{8D6C2624-ED5C-4A93-A004-07110C365E99}" srcOrd="1" destOrd="0" presId="urn:microsoft.com/office/officeart/2005/8/layout/list1"/>
    <dgm:cxn modelId="{6EFB7FF7-B5B6-4CEE-AEC9-11070A258BCB}" type="presOf" srcId="{8A1F35E2-7F65-42E2-9A6C-4C49125C960B}" destId="{13E3059B-67EB-4B49-A313-137DA9A7208B}" srcOrd="0" destOrd="0" presId="urn:microsoft.com/office/officeart/2005/8/layout/list1"/>
    <dgm:cxn modelId="{33AB0C49-DCAB-4ECD-B634-34DF7EF45752}" type="presParOf" srcId="{A83DABD0-D472-437C-8165-94BFF9292B92}" destId="{3C5F17B7-967F-46B1-BFCD-44B54E6F7971}" srcOrd="0" destOrd="0" presId="urn:microsoft.com/office/officeart/2005/8/layout/list1"/>
    <dgm:cxn modelId="{56DA1D41-196D-4897-8A5A-24FB5F5E5F54}" type="presParOf" srcId="{3C5F17B7-967F-46B1-BFCD-44B54E6F7971}" destId="{8A31FB10-B78B-4189-B3A0-0938F7FD3001}" srcOrd="0" destOrd="0" presId="urn:microsoft.com/office/officeart/2005/8/layout/list1"/>
    <dgm:cxn modelId="{770F2E77-42BE-435F-B2FF-97AA9F5FD6CC}" type="presParOf" srcId="{3C5F17B7-967F-46B1-BFCD-44B54E6F7971}" destId="{8D6C2624-ED5C-4A93-A004-07110C365E99}" srcOrd="1" destOrd="0" presId="urn:microsoft.com/office/officeart/2005/8/layout/list1"/>
    <dgm:cxn modelId="{F14C62E3-8EEB-4AF1-B0B0-6E99FFC1F29B}" type="presParOf" srcId="{A83DABD0-D472-437C-8165-94BFF9292B92}" destId="{BD227561-320A-49B1-8FC2-30CE33DB8CCC}" srcOrd="1" destOrd="0" presId="urn:microsoft.com/office/officeart/2005/8/layout/list1"/>
    <dgm:cxn modelId="{589609E1-045B-4A8B-A50E-F32FE474D671}" type="presParOf" srcId="{A83DABD0-D472-437C-8165-94BFF9292B92}" destId="{930A68BA-BDFD-46DD-A8B0-B86512E3D33B}" srcOrd="2" destOrd="0" presId="urn:microsoft.com/office/officeart/2005/8/layout/list1"/>
    <dgm:cxn modelId="{A7FC848D-0BE8-489B-9218-5CB79D341E05}" type="presParOf" srcId="{A83DABD0-D472-437C-8165-94BFF9292B92}" destId="{D57FC6C7-42DF-46EF-AE27-22C90D93F7C1}" srcOrd="3" destOrd="0" presId="urn:microsoft.com/office/officeart/2005/8/layout/list1"/>
    <dgm:cxn modelId="{15531B53-8C1C-495D-B33D-094156ACF6AB}" type="presParOf" srcId="{A83DABD0-D472-437C-8165-94BFF9292B92}" destId="{6064D90E-6497-4413-BDC8-2ADA4B3FE2F6}" srcOrd="4" destOrd="0" presId="urn:microsoft.com/office/officeart/2005/8/layout/list1"/>
    <dgm:cxn modelId="{016DEC21-C23A-4D77-82F4-5C7D32449554}" type="presParOf" srcId="{6064D90E-6497-4413-BDC8-2ADA4B3FE2F6}" destId="{435EAE81-5E93-42AC-97F4-4E4CB446C804}" srcOrd="0" destOrd="0" presId="urn:microsoft.com/office/officeart/2005/8/layout/list1"/>
    <dgm:cxn modelId="{4270BAE9-C814-41D6-9C56-08A517EDBF8E}" type="presParOf" srcId="{6064D90E-6497-4413-BDC8-2ADA4B3FE2F6}" destId="{73AB4114-0D1C-478C-AC5A-EF0AA55877F3}" srcOrd="1" destOrd="0" presId="urn:microsoft.com/office/officeart/2005/8/layout/list1"/>
    <dgm:cxn modelId="{267CA3AD-F039-4863-92EF-FBBDDDC7DC24}" type="presParOf" srcId="{A83DABD0-D472-437C-8165-94BFF9292B92}" destId="{E35952FF-7458-4991-ACC3-964F8E7DEA79}" srcOrd="5" destOrd="0" presId="urn:microsoft.com/office/officeart/2005/8/layout/list1"/>
    <dgm:cxn modelId="{63143C2C-A197-40DF-85E5-B2C86433C50A}" type="presParOf" srcId="{A83DABD0-D472-437C-8165-94BFF9292B92}" destId="{13E3059B-67EB-4B49-A313-137DA9A7208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C254F-EC9E-4A5F-9091-2D675262EED8}">
      <dsp:nvSpPr>
        <dsp:cNvPr id="0" name=""/>
        <dsp:cNvSpPr/>
      </dsp:nvSpPr>
      <dsp:spPr>
        <a:xfrm>
          <a:off x="0" y="0"/>
          <a:ext cx="629030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FB670E-1E92-47EE-92CD-93CD60F4CFF0}">
      <dsp:nvSpPr>
        <dsp:cNvPr id="0" name=""/>
        <dsp:cNvSpPr/>
      </dsp:nvSpPr>
      <dsp:spPr>
        <a:xfrm>
          <a:off x="0" y="0"/>
          <a:ext cx="6290309" cy="1233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400" kern="1200"/>
            <a:t>Циљеви</a:t>
          </a:r>
          <a:endParaRPr lang="en-US" sz="3400" kern="1200"/>
        </a:p>
      </dsp:txBody>
      <dsp:txXfrm>
        <a:off x="0" y="0"/>
        <a:ext cx="6290309" cy="1233170"/>
      </dsp:txXfrm>
    </dsp:sp>
    <dsp:sp modelId="{AC18FF8D-17DB-412C-A2A2-F26315CF2EB1}">
      <dsp:nvSpPr>
        <dsp:cNvPr id="0" name=""/>
        <dsp:cNvSpPr/>
      </dsp:nvSpPr>
      <dsp:spPr>
        <a:xfrm>
          <a:off x="0" y="1233170"/>
          <a:ext cx="629030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1C71F8-749F-4439-A460-DE0D09ECA094}">
      <dsp:nvSpPr>
        <dsp:cNvPr id="0" name=""/>
        <dsp:cNvSpPr/>
      </dsp:nvSpPr>
      <dsp:spPr>
        <a:xfrm>
          <a:off x="0" y="1233170"/>
          <a:ext cx="6290309" cy="1233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400" kern="1200" dirty="0"/>
            <a:t>Преглед функционалности</a:t>
          </a:r>
          <a:endParaRPr lang="en-US" sz="3400" kern="1200" dirty="0"/>
        </a:p>
      </dsp:txBody>
      <dsp:txXfrm>
        <a:off x="0" y="1233170"/>
        <a:ext cx="6290309" cy="1233170"/>
      </dsp:txXfrm>
    </dsp:sp>
    <dsp:sp modelId="{222E38D8-6801-4B31-93BE-4DDB4590C7F9}">
      <dsp:nvSpPr>
        <dsp:cNvPr id="0" name=""/>
        <dsp:cNvSpPr/>
      </dsp:nvSpPr>
      <dsp:spPr>
        <a:xfrm>
          <a:off x="0" y="2466340"/>
          <a:ext cx="629030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1B25F7-A57D-4B8B-839D-5790131A6F0E}">
      <dsp:nvSpPr>
        <dsp:cNvPr id="0" name=""/>
        <dsp:cNvSpPr/>
      </dsp:nvSpPr>
      <dsp:spPr>
        <a:xfrm>
          <a:off x="0" y="2466340"/>
          <a:ext cx="6290309" cy="1233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400" kern="1200" dirty="0"/>
            <a:t>Архитектура и технички детаљи</a:t>
          </a:r>
          <a:endParaRPr lang="en-US" sz="3400" kern="1200" dirty="0"/>
        </a:p>
      </dsp:txBody>
      <dsp:txXfrm>
        <a:off x="0" y="2466340"/>
        <a:ext cx="6290309" cy="1233170"/>
      </dsp:txXfrm>
    </dsp:sp>
    <dsp:sp modelId="{6C25B565-1674-49DC-8F22-9DD281E37073}">
      <dsp:nvSpPr>
        <dsp:cNvPr id="0" name=""/>
        <dsp:cNvSpPr/>
      </dsp:nvSpPr>
      <dsp:spPr>
        <a:xfrm>
          <a:off x="0" y="3699509"/>
          <a:ext cx="629030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60C5F-6DA7-4E28-A0B0-8877E3DDB4FB}">
      <dsp:nvSpPr>
        <dsp:cNvPr id="0" name=""/>
        <dsp:cNvSpPr/>
      </dsp:nvSpPr>
      <dsp:spPr>
        <a:xfrm>
          <a:off x="0" y="3699509"/>
          <a:ext cx="6290309" cy="1233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400" kern="1200" dirty="0"/>
            <a:t>Закључак</a:t>
          </a:r>
          <a:endParaRPr lang="en-US" sz="3400" kern="1200" dirty="0"/>
        </a:p>
      </dsp:txBody>
      <dsp:txXfrm>
        <a:off x="0" y="3699509"/>
        <a:ext cx="6290309" cy="1233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A68BA-BDFD-46DD-A8B0-B86512E3D33B}">
      <dsp:nvSpPr>
        <dsp:cNvPr id="0" name=""/>
        <dsp:cNvSpPr/>
      </dsp:nvSpPr>
      <dsp:spPr>
        <a:xfrm>
          <a:off x="0" y="373100"/>
          <a:ext cx="5607050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5169" tIns="479044" rIns="43516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300" kern="1200"/>
            <a:t>Аутоматизација оцењивања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300" kern="1200"/>
            <a:t>Једноставна конфигурација (реупотребиљивост)</a:t>
          </a:r>
          <a:endParaRPr lang="en-US" sz="2300" kern="1200"/>
        </a:p>
      </dsp:txBody>
      <dsp:txXfrm>
        <a:off x="0" y="373100"/>
        <a:ext cx="5607050" cy="1666350"/>
      </dsp:txXfrm>
    </dsp:sp>
    <dsp:sp modelId="{8D6C2624-ED5C-4A93-A004-07110C365E99}">
      <dsp:nvSpPr>
        <dsp:cNvPr id="0" name=""/>
        <dsp:cNvSpPr/>
      </dsp:nvSpPr>
      <dsp:spPr>
        <a:xfrm>
          <a:off x="280352" y="33619"/>
          <a:ext cx="3924935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300" kern="1200"/>
            <a:t>Растерећење професора </a:t>
          </a:r>
          <a:endParaRPr lang="en-US" sz="2300" kern="1200"/>
        </a:p>
      </dsp:txBody>
      <dsp:txXfrm>
        <a:off x="313496" y="66763"/>
        <a:ext cx="3858647" cy="612672"/>
      </dsp:txXfrm>
    </dsp:sp>
    <dsp:sp modelId="{13E3059B-67EB-4B49-A313-137DA9A7208B}">
      <dsp:nvSpPr>
        <dsp:cNvPr id="0" name=""/>
        <dsp:cNvSpPr/>
      </dsp:nvSpPr>
      <dsp:spPr>
        <a:xfrm>
          <a:off x="0" y="2503130"/>
          <a:ext cx="5607050" cy="23908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5169" tIns="479044" rIns="43516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300" kern="1200" dirty="0"/>
            <a:t>Синтеза - упит који се извршава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300" kern="1200" dirty="0"/>
            <a:t>Анализа - у пракси често битнија од способности синтезе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300" kern="1200" dirty="0"/>
            <a:t>Размишљање о граничним случајевима</a:t>
          </a:r>
          <a:endParaRPr lang="en-US" sz="2300" kern="1200" dirty="0"/>
        </a:p>
      </dsp:txBody>
      <dsp:txXfrm>
        <a:off x="0" y="2503130"/>
        <a:ext cx="5607050" cy="2390849"/>
      </dsp:txXfrm>
    </dsp:sp>
    <dsp:sp modelId="{73AB4114-0D1C-478C-AC5A-EF0AA55877F3}">
      <dsp:nvSpPr>
        <dsp:cNvPr id="0" name=""/>
        <dsp:cNvSpPr/>
      </dsp:nvSpPr>
      <dsp:spPr>
        <a:xfrm>
          <a:off x="280352" y="2163650"/>
          <a:ext cx="3924935" cy="6789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Квалитетна</a:t>
          </a:r>
          <a:r>
            <a:rPr lang="sr-Cyrl-RS" sz="2300" kern="1200" dirty="0"/>
            <a:t> процена знања</a:t>
          </a:r>
          <a:endParaRPr lang="en-US" sz="2300" kern="1200" dirty="0"/>
        </a:p>
      </dsp:txBody>
      <dsp:txXfrm>
        <a:off x="313496" y="2196794"/>
        <a:ext cx="3858647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0C551-D8EA-4590-A3D2-CDF9788D9FD5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A66BA-2B17-4E6B-82C7-27FBCC18B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5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82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640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021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733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48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524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537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38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891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362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42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77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13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507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Deo </a:t>
            </a:r>
            <a:r>
              <a:rPr lang="en-GB" dirty="0" err="1"/>
              <a:t>koji</a:t>
            </a:r>
            <a:r>
              <a:rPr lang="en-GB" dirty="0"/>
              <a:t> se </a:t>
            </a:r>
            <a:r>
              <a:rPr lang="en-GB" dirty="0" err="1"/>
              <a:t>odnosi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konf</a:t>
            </a:r>
            <a:r>
              <a:rPr lang="en-GB" dirty="0"/>
              <a:t> </a:t>
            </a:r>
            <a:r>
              <a:rPr lang="en-GB" dirty="0" err="1"/>
              <a:t>koju</a:t>
            </a:r>
            <a:r>
              <a:rPr lang="en-GB" dirty="0"/>
              <a:t> </a:t>
            </a:r>
            <a:r>
              <a:rPr lang="en-GB" dirty="0" err="1"/>
              <a:t>obavlja</a:t>
            </a:r>
            <a:r>
              <a:rPr lang="en-GB" dirty="0"/>
              <a:t> prof.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Boje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Prvi</a:t>
            </a:r>
            <a:r>
              <a:rPr lang="en-GB" dirty="0"/>
              <a:t> </a:t>
            </a:r>
            <a:r>
              <a:rPr lang="en-GB" dirty="0" err="1"/>
              <a:t>entitet</a:t>
            </a:r>
            <a:r>
              <a:rPr lang="en-GB" dirty="0"/>
              <a:t> – </a:t>
            </a:r>
            <a:r>
              <a:rPr lang="en-GB" dirty="0" err="1"/>
              <a:t>sablon</a:t>
            </a:r>
            <a:r>
              <a:rPr lang="en-GB" dirty="0"/>
              <a:t> I on </a:t>
            </a:r>
            <a:r>
              <a:rPr lang="en-GB" dirty="0" err="1"/>
              <a:t>predstavlja</a:t>
            </a:r>
            <a:r>
              <a:rPr lang="en-GB" dirty="0"/>
              <a:t> </a:t>
            </a:r>
            <a:r>
              <a:rPr lang="en-GB" dirty="0" err="1"/>
              <a:t>jednu</a:t>
            </a:r>
            <a:r>
              <a:rPr lang="en-GB" dirty="0"/>
              <a:t> BP</a:t>
            </a:r>
          </a:p>
          <a:p>
            <a:r>
              <a:rPr lang="en-GB" dirty="0"/>
              <a:t>Za </a:t>
            </a:r>
            <a:r>
              <a:rPr lang="en-GB" dirty="0" err="1"/>
              <a:t>konkretnu</a:t>
            </a:r>
            <a:r>
              <a:rPr lang="en-GB" dirty="0"/>
              <a:t> BP se </a:t>
            </a:r>
            <a:r>
              <a:rPr lang="en-GB" dirty="0" err="1"/>
              <a:t>defise</a:t>
            </a:r>
            <a:r>
              <a:rPr lang="en-GB" dirty="0"/>
              <a:t> </a:t>
            </a:r>
            <a:r>
              <a:rPr lang="en-GB" dirty="0" err="1"/>
              <a:t>zadatak</a:t>
            </a:r>
            <a:r>
              <a:rPr lang="en-GB" dirty="0"/>
              <a:t> (</a:t>
            </a:r>
            <a:r>
              <a:rPr lang="en-GB" dirty="0" err="1"/>
              <a:t>sinteze</a:t>
            </a:r>
            <a:r>
              <a:rPr lang="en-GB" dirty="0"/>
              <a:t>)</a:t>
            </a:r>
          </a:p>
          <a:p>
            <a:r>
              <a:rPr lang="en-GB" dirty="0"/>
              <a:t>Na </a:t>
            </a:r>
            <a:r>
              <a:rPr lang="en-GB" dirty="0" err="1"/>
              <a:t>osnovu</a:t>
            </a:r>
            <a:r>
              <a:rPr lang="en-GB" dirty="0"/>
              <a:t> </a:t>
            </a:r>
            <a:r>
              <a:rPr lang="en-GB" dirty="0" err="1"/>
              <a:t>takvog</a:t>
            </a:r>
            <a:r>
              <a:rPr lang="en-GB" dirty="0"/>
              <a:t> </a:t>
            </a:r>
            <a:r>
              <a:rPr lang="en-GB" dirty="0" err="1"/>
              <a:t>zadatka</a:t>
            </a:r>
            <a:r>
              <a:rPr lang="en-GB" dirty="0"/>
              <a:t> =&gt; </a:t>
            </a:r>
            <a:r>
              <a:rPr lang="en-GB" dirty="0" err="1"/>
              <a:t>kreira</a:t>
            </a:r>
            <a:r>
              <a:rPr lang="en-GB" dirty="0"/>
              <a:t> </a:t>
            </a:r>
            <a:r>
              <a:rPr lang="en-GB" dirty="0" err="1"/>
              <a:t>ispit</a:t>
            </a:r>
            <a:r>
              <a:rPr lang="en-GB" dirty="0"/>
              <a:t> </a:t>
            </a:r>
            <a:r>
              <a:rPr lang="en-GB" dirty="0" err="1"/>
              <a:t>sinteze</a:t>
            </a:r>
            <a:r>
              <a:rPr lang="en-GB" dirty="0"/>
              <a:t>, </a:t>
            </a:r>
            <a:r>
              <a:rPr lang="en-GB" dirty="0" err="1"/>
              <a:t>onda</a:t>
            </a:r>
            <a:r>
              <a:rPr lang="en-GB" dirty="0"/>
              <a:t> </a:t>
            </a:r>
            <a:r>
              <a:rPr lang="en-GB" dirty="0" err="1"/>
              <a:t>dodeljuje</a:t>
            </a:r>
            <a:endParaRPr lang="en-GB" dirty="0"/>
          </a:p>
          <a:p>
            <a:br>
              <a:rPr lang="en-GB" dirty="0"/>
            </a:br>
            <a:r>
              <a:rPr lang="en-GB" dirty="0" err="1"/>
              <a:t>Zgodno</a:t>
            </a:r>
            <a:r>
              <a:rPr lang="en-GB" dirty="0"/>
              <a:t>:</a:t>
            </a:r>
          </a:p>
          <a:p>
            <a:r>
              <a:rPr lang="en-GB" dirty="0"/>
              <a:t>Za </a:t>
            </a:r>
            <a:r>
              <a:rPr lang="en-GB" dirty="0" err="1"/>
              <a:t>jednu</a:t>
            </a:r>
            <a:r>
              <a:rPr lang="en-GB" dirty="0"/>
              <a:t> BP =&gt; </a:t>
            </a:r>
            <a:r>
              <a:rPr lang="en-GB" dirty="0" err="1"/>
              <a:t>vise</a:t>
            </a:r>
            <a:r>
              <a:rPr lang="en-GB" dirty="0"/>
              <a:t> </a:t>
            </a:r>
            <a:r>
              <a:rPr lang="en-GB" dirty="0" err="1"/>
              <a:t>zadataka</a:t>
            </a:r>
            <a:br>
              <a:rPr lang="en-GB" dirty="0"/>
            </a:br>
            <a:r>
              <a:rPr lang="en-GB" dirty="0" err="1"/>
              <a:t>isti</a:t>
            </a:r>
            <a:r>
              <a:rPr lang="en-GB" dirty="0"/>
              <a:t> </a:t>
            </a:r>
            <a:r>
              <a:rPr lang="en-GB" dirty="0" err="1"/>
              <a:t>zadatak</a:t>
            </a:r>
            <a:r>
              <a:rPr lang="en-GB" dirty="0"/>
              <a:t> =&gt;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vise</a:t>
            </a:r>
            <a:r>
              <a:rPr lang="en-GB" dirty="0"/>
              <a:t> </a:t>
            </a:r>
            <a:r>
              <a:rPr lang="en-GB" dirty="0" err="1"/>
              <a:t>ispita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Studenti</a:t>
            </a:r>
            <a:r>
              <a:rPr lang="en-GB" dirty="0"/>
              <a:t> </a:t>
            </a:r>
            <a:r>
              <a:rPr lang="en-GB" dirty="0" err="1"/>
              <a:t>polaganjem</a:t>
            </a:r>
            <a:r>
              <a:rPr lang="en-GB" dirty="0"/>
              <a:t> IS </a:t>
            </a:r>
            <a:r>
              <a:rPr lang="en-GB" dirty="0" err="1"/>
              <a:t>generisu</a:t>
            </a:r>
            <a:r>
              <a:rPr lang="en-GB" dirty="0"/>
              <a:t> </a:t>
            </a:r>
            <a:r>
              <a:rPr lang="en-GB" dirty="0" err="1"/>
              <a:t>odgovore</a:t>
            </a:r>
            <a:r>
              <a:rPr lang="en-GB" dirty="0"/>
              <a:t> </a:t>
            </a:r>
            <a:r>
              <a:rPr lang="en-GB" dirty="0" err="1"/>
              <a:t>koje</a:t>
            </a:r>
            <a:r>
              <a:rPr lang="en-GB" dirty="0"/>
              <a:t> app </a:t>
            </a:r>
            <a:r>
              <a:rPr lang="en-GB" dirty="0" err="1"/>
              <a:t>ocenjuje</a:t>
            </a:r>
            <a:endParaRPr lang="en-GB" dirty="0"/>
          </a:p>
          <a:p>
            <a:br>
              <a:rPr lang="en-GB" dirty="0"/>
            </a:br>
            <a:r>
              <a:rPr lang="en-GB" dirty="0"/>
              <a:t>Na </a:t>
            </a:r>
            <a:r>
              <a:rPr lang="en-GB" dirty="0" err="1"/>
              <a:t>profesoru</a:t>
            </a:r>
            <a:r>
              <a:rPr lang="en-GB" dirty="0"/>
              <a:t> je da </a:t>
            </a:r>
            <a:r>
              <a:rPr lang="en-GB" dirty="0" err="1"/>
              <a:t>odabere</a:t>
            </a:r>
            <a:r>
              <a:rPr lang="en-GB" dirty="0"/>
              <a:t> </a:t>
            </a:r>
            <a:r>
              <a:rPr lang="en-GB" dirty="0" err="1"/>
              <a:t>odgovor</a:t>
            </a:r>
            <a:r>
              <a:rPr lang="en-GB" dirty="0"/>
              <a:t> =&gt; IA</a:t>
            </a:r>
          </a:p>
          <a:p>
            <a:r>
              <a:rPr lang="en-GB" dirty="0" err="1"/>
              <a:t>Dodela</a:t>
            </a:r>
            <a:r>
              <a:rPr lang="en-GB" dirty="0"/>
              <a:t>, </a:t>
            </a:r>
            <a:r>
              <a:rPr lang="en-GB" dirty="0" err="1"/>
              <a:t>polaganje</a:t>
            </a:r>
            <a:r>
              <a:rPr lang="en-GB" dirty="0"/>
              <a:t>, </a:t>
            </a:r>
            <a:r>
              <a:rPr lang="en-GB" dirty="0" err="1"/>
              <a:t>odgovori</a:t>
            </a:r>
            <a:r>
              <a:rPr lang="en-GB" dirty="0"/>
              <a:t>, app </a:t>
            </a:r>
            <a:r>
              <a:rPr lang="en-GB" dirty="0" err="1"/>
              <a:t>ocenjuje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Kreirane</a:t>
            </a:r>
            <a:r>
              <a:rPr lang="en-GB" dirty="0"/>
              <a:t> </a:t>
            </a:r>
            <a:r>
              <a:rPr lang="en-GB" dirty="0" err="1"/>
              <a:t>sablone</a:t>
            </a:r>
            <a:r>
              <a:rPr lang="en-GB" dirty="0"/>
              <a:t> </a:t>
            </a:r>
            <a:r>
              <a:rPr lang="en-GB" dirty="0" err="1"/>
              <a:t>profesor</a:t>
            </a:r>
            <a:r>
              <a:rPr lang="en-GB" dirty="0"/>
              <a:t> </a:t>
            </a:r>
            <a:r>
              <a:rPr lang="en-GB" dirty="0" err="1"/>
              <a:t>moze</a:t>
            </a:r>
            <a:r>
              <a:rPr lang="en-GB" dirty="0"/>
              <a:t> da </a:t>
            </a:r>
            <a:r>
              <a:rPr lang="en-GB" dirty="0" err="1"/>
              <a:t>stavi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raspolaganje</a:t>
            </a:r>
            <a:br>
              <a:rPr lang="en-GB" dirty="0"/>
            </a:br>
            <a:r>
              <a:rPr lang="en-GB" dirty="0" err="1"/>
              <a:t>kao</a:t>
            </a:r>
            <a:r>
              <a:rPr lang="en-GB" dirty="0"/>
              <a:t> </a:t>
            </a:r>
            <a:r>
              <a:rPr lang="en-GB" dirty="0" err="1"/>
              <a:t>sablone</a:t>
            </a:r>
            <a:r>
              <a:rPr lang="en-GB" dirty="0"/>
              <a:t> od </a:t>
            </a:r>
            <a:r>
              <a:rPr lang="en-GB" dirty="0" err="1"/>
              <a:t>kojih</a:t>
            </a:r>
            <a:r>
              <a:rPr lang="en-GB" dirty="0"/>
              <a:t> </a:t>
            </a:r>
            <a:r>
              <a:rPr lang="en-GB" dirty="0" err="1"/>
              <a:t>prave</a:t>
            </a:r>
            <a:r>
              <a:rPr lang="en-GB" dirty="0"/>
              <a:t> </a:t>
            </a:r>
            <a:r>
              <a:rPr lang="en-GB" dirty="0" err="1"/>
              <a:t>inst</a:t>
            </a:r>
            <a:r>
              <a:rPr lang="en-GB" dirty="0"/>
              <a:t> I </a:t>
            </a:r>
            <a:r>
              <a:rPr lang="en-GB" dirty="0" err="1"/>
              <a:t>vezbaju</a:t>
            </a:r>
            <a:r>
              <a:rPr lang="en-GB" dirty="0"/>
              <a:t> </a:t>
            </a:r>
            <a:r>
              <a:rPr lang="en-GB" dirty="0" err="1"/>
              <a:t>pisanje</a:t>
            </a:r>
            <a:r>
              <a:rPr lang="en-GB" dirty="0"/>
              <a:t> </a:t>
            </a:r>
            <a:r>
              <a:rPr lang="en-GB" dirty="0" err="1"/>
              <a:t>upita</a:t>
            </a:r>
            <a:r>
              <a:rPr lang="en-GB" dirty="0"/>
              <a:t> (- - -)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69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254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778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173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789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598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84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8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99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029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782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55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8688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528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395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652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40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272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34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09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19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A66BA-2B17-4E6B-82C7-27FBCC18BD3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08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996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27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39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12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001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6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58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43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16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90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2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80A7E68-5A92-4461-BEB4-E74CD76C9633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89F404E-347D-4D0B-950E-E5F2DBF988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30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4BB1-4CE7-41B7-AC2F-D2C201CA4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156346"/>
            <a:ext cx="8991600" cy="1876318"/>
          </a:xfrm>
        </p:spPr>
        <p:txBody>
          <a:bodyPr>
            <a:normAutofit fontScale="90000"/>
          </a:bodyPr>
          <a:lstStyle/>
          <a:p>
            <a:r>
              <a:rPr lang="sr-Cyrl-RS" b="1" cap="small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Аутоматизација провере знања на курсевима који изучавају базе података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91EFB-48FE-454C-8289-E36CAADC3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407715"/>
          </a:xfrm>
        </p:spPr>
        <p:txBody>
          <a:bodyPr/>
          <a:lstStyle/>
          <a:p>
            <a:r>
              <a:rPr lang="sr-Cyrl-CS" dirty="0">
                <a:solidFill>
                  <a:schemeClr val="tx1"/>
                </a:solidFill>
              </a:rPr>
              <a:t>Мастер рад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3CBDF5A-CD9D-4D24-B313-F762639DDE2D}"/>
              </a:ext>
            </a:extLst>
          </p:cNvPr>
          <p:cNvSpPr txBox="1">
            <a:spLocks/>
          </p:cNvSpPr>
          <p:nvPr/>
        </p:nvSpPr>
        <p:spPr>
          <a:xfrm>
            <a:off x="2695194" y="645615"/>
            <a:ext cx="6801612" cy="12398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CS" sz="2800" cap="small" dirty="0">
                <a:solidFill>
                  <a:schemeClr val="tx1"/>
                </a:solidFill>
              </a:rPr>
              <a:t>Универзитет у Београду</a:t>
            </a:r>
            <a:endParaRPr lang="en-GB" sz="2800" cap="small" dirty="0">
              <a:solidFill>
                <a:schemeClr val="tx1"/>
              </a:solidFill>
            </a:endParaRPr>
          </a:p>
          <a:p>
            <a:r>
              <a:rPr lang="sr-Cyrl-CS" sz="2800" cap="small" dirty="0">
                <a:solidFill>
                  <a:schemeClr val="tx1"/>
                </a:solidFill>
              </a:rPr>
              <a:t>Електротехнички факултет</a:t>
            </a:r>
            <a:endParaRPr lang="en-GB" sz="2800" cap="small" dirty="0">
              <a:solidFill>
                <a:schemeClr val="tx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C8A4FDA-FD0E-4529-B005-6D5CADC213EB}"/>
              </a:ext>
            </a:extLst>
          </p:cNvPr>
          <p:cNvSpPr txBox="1">
            <a:spLocks/>
          </p:cNvSpPr>
          <p:nvPr/>
        </p:nvSpPr>
        <p:spPr>
          <a:xfrm>
            <a:off x="1600200" y="5155619"/>
            <a:ext cx="3509681" cy="79837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Cyrl-RS" dirty="0"/>
              <a:t>Ментор</a:t>
            </a:r>
            <a:r>
              <a:rPr lang="en-GB" dirty="0"/>
              <a:t>:</a:t>
            </a:r>
            <a:br>
              <a:rPr lang="en-GB" dirty="0"/>
            </a:br>
            <a:r>
              <a:rPr lang="sr-Cyrl-RS" dirty="0"/>
              <a:t>проф. др Милош Цветановић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E72E3B0-54B4-4491-BCBF-0857E89E7BD9}"/>
              </a:ext>
            </a:extLst>
          </p:cNvPr>
          <p:cNvSpPr txBox="1">
            <a:spLocks/>
          </p:cNvSpPr>
          <p:nvPr/>
        </p:nvSpPr>
        <p:spPr>
          <a:xfrm>
            <a:off x="7292795" y="5155619"/>
            <a:ext cx="3299005" cy="79837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Cyrl-CS" dirty="0">
                <a:solidFill>
                  <a:schemeClr val="tx1"/>
                </a:solidFill>
              </a:rPr>
              <a:t>Кандидат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sr-Cyrl-CS" dirty="0">
                <a:solidFill>
                  <a:schemeClr val="tx1"/>
                </a:solidFill>
              </a:rPr>
              <a:t>Стефан Ђорђевић 3114/2017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96AB63-4EDF-4BFD-BA3B-10FF455337C8}"/>
              </a:ext>
            </a:extLst>
          </p:cNvPr>
          <p:cNvSpPr txBox="1">
            <a:spLocks/>
          </p:cNvSpPr>
          <p:nvPr/>
        </p:nvSpPr>
        <p:spPr>
          <a:xfrm>
            <a:off x="3963048" y="6199116"/>
            <a:ext cx="4265904" cy="4077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CS" sz="1600" dirty="0">
                <a:solidFill>
                  <a:schemeClr val="tx1"/>
                </a:solidFill>
              </a:rPr>
              <a:t>Београд, Септембар 2020.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7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596566" y="630021"/>
            <a:ext cx="3457777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инстанце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Усавршавање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594743" y="2676373"/>
            <a:ext cx="3459600" cy="3871938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дефинише студент</a:t>
            </a:r>
          </a:p>
          <a:p>
            <a:r>
              <a:rPr lang="sr-Cyrl-RS" dirty="0">
                <a:solidFill>
                  <a:schemeClr val="bg1"/>
                </a:solidFill>
              </a:rPr>
              <a:t>копија база шаблона</a:t>
            </a:r>
          </a:p>
          <a:p>
            <a:r>
              <a:rPr lang="sr-Cyrl-RS" dirty="0">
                <a:solidFill>
                  <a:schemeClr val="bg1"/>
                </a:solidFill>
              </a:rPr>
              <a:t>дозвољене измене</a:t>
            </a:r>
          </a:p>
          <a:p>
            <a:r>
              <a:rPr lang="sr-Cyrl-RS" dirty="0">
                <a:solidFill>
                  <a:schemeClr val="bg1"/>
                </a:solidFill>
              </a:rPr>
              <a:t>картица инстанце: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датум и време настанка инстанце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инстанце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sr-Cyrl-RS" dirty="0">
                <a:solidFill>
                  <a:schemeClr val="bg1"/>
                </a:solidFill>
              </a:rPr>
              <a:t>(јединствен)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шаблона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дугме за отварање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дугме за брисање</a:t>
            </a:r>
            <a:endParaRPr lang="en-US" dirty="0">
              <a:solidFill>
                <a:schemeClr val="bg1"/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E9127-BDA7-48C9-BB08-AE1D9FD858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47" y="1498352"/>
            <a:ext cx="7279200" cy="43308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3152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596566" y="630021"/>
            <a:ext cx="3457777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инстанцА: информације о бази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Усавршавање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594743" y="2676373"/>
            <a:ext cx="3459600" cy="1139356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дефинише професор</a:t>
            </a:r>
          </a:p>
          <a:p>
            <a:r>
              <a:rPr lang="sr-Cyrl-RS" dirty="0">
                <a:solidFill>
                  <a:schemeClr val="bg1"/>
                </a:solidFill>
              </a:rPr>
              <a:t>текстуални опис релационог модела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42DE9-ABA7-4969-A704-30DC3B17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039" y="648876"/>
            <a:ext cx="6484253" cy="5560247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3207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596566" y="630021"/>
            <a:ext cx="3457777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инстанцА: извршавање упита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Усавршавање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594743" y="2676373"/>
            <a:ext cx="3459600" cy="3291290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текстуално поље за унос упита - препознаје и довршава: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кључне речи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називе табела и колона</a:t>
            </a:r>
          </a:p>
          <a:p>
            <a:r>
              <a:rPr lang="sr-Cyrl-RS" dirty="0">
                <a:solidFill>
                  <a:schemeClr val="bg1"/>
                </a:solidFill>
              </a:rPr>
              <a:t>дугмад: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извршавање упита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чување упита</a:t>
            </a:r>
          </a:p>
          <a:p>
            <a:r>
              <a:rPr lang="sr-Cyrl-RS" dirty="0">
                <a:solidFill>
                  <a:schemeClr val="bg1"/>
                </a:solidFill>
              </a:rPr>
              <a:t>табела резултата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1AAF77-4340-4F87-ADC6-4B360211E97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49039" y="648000"/>
            <a:ext cx="6483600" cy="55620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22171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596566" y="630021"/>
            <a:ext cx="3457777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инстанцА: измена података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Усавршавање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594743" y="2676373"/>
            <a:ext cx="3459600" cy="2995657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падајућа листа табела базе</a:t>
            </a:r>
          </a:p>
          <a:p>
            <a:r>
              <a:rPr lang="sr-Cyrl-RS" dirty="0">
                <a:solidFill>
                  <a:schemeClr val="bg1"/>
                </a:solidFill>
              </a:rPr>
              <a:t>приказ садржаја одабране табеле</a:t>
            </a:r>
          </a:p>
          <a:p>
            <a:r>
              <a:rPr lang="sr-Cyrl-RS" dirty="0">
                <a:solidFill>
                  <a:schemeClr val="bg1"/>
                </a:solidFill>
              </a:rPr>
              <a:t>измена садржаја одабране табеле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измена ћелије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брисање реда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додавање новог реда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84F5FD-9488-4E3A-A776-6154D043B2F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42465" y="648000"/>
            <a:ext cx="6483600" cy="55620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8730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596566" y="630021"/>
            <a:ext cx="3457777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Заказани испити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провера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594743" y="2676373"/>
            <a:ext cx="3459600" cy="2771326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додељени студенту (професор)</a:t>
            </a:r>
          </a:p>
          <a:p>
            <a:r>
              <a:rPr lang="sr-Cyrl-RS" dirty="0">
                <a:solidFill>
                  <a:schemeClr val="bg1"/>
                </a:solidFill>
              </a:rPr>
              <a:t>статус - заказан </a:t>
            </a:r>
          </a:p>
          <a:p>
            <a:r>
              <a:rPr lang="sr-Cyrl-RS" dirty="0">
                <a:solidFill>
                  <a:schemeClr val="bg1"/>
                </a:solidFill>
              </a:rPr>
              <a:t>картица: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датум креирања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испита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врста испита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дугме за полагање (онемогућено)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5F782-858C-46EF-BFE2-B5174D6D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67" y="1410300"/>
            <a:ext cx="7114361" cy="4037399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2588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596566" y="630021"/>
            <a:ext cx="3457777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Испити у току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провера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594743" y="2676372"/>
            <a:ext cx="3459600" cy="3470045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додељени студенту (професор)</a:t>
            </a:r>
          </a:p>
          <a:p>
            <a:r>
              <a:rPr lang="sr-Cyrl-RS" dirty="0">
                <a:solidFill>
                  <a:schemeClr val="bg1"/>
                </a:solidFill>
              </a:rPr>
              <a:t>статус - у току </a:t>
            </a:r>
          </a:p>
          <a:p>
            <a:r>
              <a:rPr lang="sr-Cyrl-RS" dirty="0">
                <a:solidFill>
                  <a:schemeClr val="bg1"/>
                </a:solidFill>
              </a:rPr>
              <a:t>картица: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датум креирања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испита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врста испита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дугме за полагање</a:t>
            </a:r>
          </a:p>
          <a:p>
            <a:r>
              <a:rPr lang="sr-Cyrl-RS" dirty="0">
                <a:solidFill>
                  <a:schemeClr val="bg1"/>
                </a:solidFill>
              </a:rPr>
              <a:t>типично један или ниједан 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dirty="0">
                <a:solidFill>
                  <a:schemeClr val="bg1"/>
                </a:solidFill>
              </a:rPr>
              <a:t>(у сваком тренутку)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EE1E2-DE56-46B4-BC63-987AFDFFA3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47" y="1409400"/>
            <a:ext cx="7113600" cy="40392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30505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596566" y="630021"/>
            <a:ext cx="3457777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Завршени испити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провера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594743" y="2676373"/>
            <a:ext cx="3459600" cy="3346292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додељени студенту (професор)</a:t>
            </a:r>
          </a:p>
          <a:p>
            <a:r>
              <a:rPr lang="sr-Cyrl-RS" dirty="0">
                <a:solidFill>
                  <a:schemeClr val="bg1"/>
                </a:solidFill>
              </a:rPr>
              <a:t>статус - завршен </a:t>
            </a:r>
          </a:p>
          <a:p>
            <a:r>
              <a:rPr lang="sr-Cyrl-RS" dirty="0">
                <a:solidFill>
                  <a:schemeClr val="bg1"/>
                </a:solidFill>
              </a:rPr>
              <a:t>картица: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полагао/пропустио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испита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резултат испита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синтеза - 2 компоненте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анализа - 3 компоненте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0B963-8038-41B4-AE61-58052200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789" y="630021"/>
            <a:ext cx="6521555" cy="5527019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49724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531128" y="602520"/>
            <a:ext cx="3586830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 синтезе:</a:t>
            </a:r>
          </a:p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текст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провера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531128" y="2676373"/>
            <a:ext cx="3586830" cy="1613744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опис релационог модела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може бити познат студенту (база шаблона)</a:t>
            </a:r>
          </a:p>
          <a:p>
            <a:r>
              <a:rPr lang="sr-Cyrl-RS" dirty="0">
                <a:solidFill>
                  <a:schemeClr val="bg1"/>
                </a:solidFill>
              </a:rPr>
              <a:t>опис захтева задатка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54E59-D277-4E4B-9C5F-2F55E3B2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023" y="1209348"/>
            <a:ext cx="6963615" cy="4439304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5900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510502" y="671272"/>
            <a:ext cx="3628081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 синтезе:</a:t>
            </a:r>
          </a:p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Стање у бази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провера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510502" y="2818023"/>
            <a:ext cx="3628080" cy="1632043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падајућа листа табела базе</a:t>
            </a:r>
          </a:p>
          <a:p>
            <a:r>
              <a:rPr lang="sr-Cyrl-RS" dirty="0">
                <a:solidFill>
                  <a:schemeClr val="bg1"/>
                </a:solidFill>
              </a:rPr>
              <a:t>приказ садржаја одабране табеле</a:t>
            </a:r>
          </a:p>
          <a:p>
            <a:r>
              <a:rPr lang="sr-Cyrl-RS" dirty="0">
                <a:solidFill>
                  <a:schemeClr val="bg1"/>
                </a:solidFill>
              </a:rPr>
              <a:t>измена онемогућена</a:t>
            </a:r>
          </a:p>
          <a:p>
            <a:endParaRPr lang="sr-Cyrl-R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80C1C-56A8-407D-A63A-31609018138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41947" y="1209600"/>
            <a:ext cx="6962400" cy="44388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90954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155521" y="636896"/>
            <a:ext cx="4338043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 синтезе:</a:t>
            </a:r>
          </a:p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Извршавање упита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провера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155521" y="2676373"/>
            <a:ext cx="4338042" cy="2610648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слично као у раду са инстанцом</a:t>
            </a:r>
          </a:p>
          <a:p>
            <a:r>
              <a:rPr lang="sr-Cyrl-RS" dirty="0">
                <a:solidFill>
                  <a:schemeClr val="bg1"/>
                </a:solidFill>
              </a:rPr>
              <a:t>дугме за предају одговора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онемогућено ако резултат упита не испуњава формат</a:t>
            </a:r>
          </a:p>
          <a:p>
            <a:r>
              <a:rPr lang="sr-Cyrl-RS" dirty="0">
                <a:solidFill>
                  <a:schemeClr val="bg1"/>
                </a:solidFill>
              </a:rPr>
              <a:t>провера исправности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приказани (јавни) скуп података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тајни скуп података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CF67CE-12C9-444E-96BD-CE693D009D6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93" y="1364445"/>
            <a:ext cx="6962400" cy="44388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9065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565C3-CBB8-4925-9BBD-C126B0DF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Садржај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C2C7D54-75E8-4BB8-BA9E-4660579CD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0117552"/>
              </p:ext>
            </p:extLst>
          </p:nvPr>
        </p:nvGraphicFramePr>
        <p:xfrm>
          <a:off x="5297763" y="962660"/>
          <a:ext cx="6290310" cy="4932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015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596566" y="630021"/>
            <a:ext cx="3714177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 анализе: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dirty="0">
                <a:solidFill>
                  <a:schemeClr val="bg1"/>
                </a:solidFill>
              </a:rPr>
              <a:t>текст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провера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594743" y="2676373"/>
            <a:ext cx="3714176" cy="2273762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опис релационог модела</a:t>
            </a:r>
          </a:p>
          <a:p>
            <a:r>
              <a:rPr lang="sr-Cyrl-RS" dirty="0">
                <a:solidFill>
                  <a:schemeClr val="bg1"/>
                </a:solidFill>
              </a:rPr>
              <a:t>опис захтева испита синтезе</a:t>
            </a:r>
          </a:p>
          <a:p>
            <a:r>
              <a:rPr lang="sr-Cyrl-RS" dirty="0">
                <a:solidFill>
                  <a:schemeClr val="bg1"/>
                </a:solidFill>
              </a:rPr>
              <a:t>одговор  другог студента на задатак синтезе (предмет анализе):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тачан резултат за јавни скуп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тачан резултат за тајни скуп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E518E-EF20-4EDD-86B0-40B43B67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32" y="689632"/>
            <a:ext cx="6913231" cy="5478735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38102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 анализе: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dirty="0">
                <a:solidFill>
                  <a:schemeClr val="bg1"/>
                </a:solidFill>
              </a:rPr>
              <a:t>гранични случај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провера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676374"/>
            <a:ext cx="3836355" cy="1517492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попуњавање базе за које предмет анализе даје нетачан резултат</a:t>
            </a:r>
          </a:p>
          <a:p>
            <a:r>
              <a:rPr lang="sr-Cyrl-RS" dirty="0">
                <a:solidFill>
                  <a:schemeClr val="bg1"/>
                </a:solidFill>
              </a:rPr>
              <a:t>иницијално – јавни скуп података испита синтезе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3B3341-B46E-422C-9E65-63D5FBCE760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21973" y="689400"/>
            <a:ext cx="6912000" cy="54792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28275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 анализе: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dirty="0">
                <a:solidFill>
                  <a:schemeClr val="bg1"/>
                </a:solidFill>
              </a:rPr>
              <a:t>излаз упита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провера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676374"/>
            <a:ext cx="3836355" cy="1249358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табела - излаз предмета анализе над граничним случајем</a:t>
            </a:r>
          </a:p>
          <a:p>
            <a:r>
              <a:rPr lang="sr-Cyrl-RS" dirty="0">
                <a:solidFill>
                  <a:schemeClr val="bg1"/>
                </a:solidFill>
              </a:rPr>
              <a:t>иницијално празна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4AA7C0-315D-4BD1-B9F2-12066F4C8B3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48" y="689400"/>
            <a:ext cx="6912000" cy="54792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73539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 анализе: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dirty="0">
                <a:solidFill>
                  <a:schemeClr val="bg1"/>
                </a:solidFill>
              </a:rPr>
              <a:t>тачан излаз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провера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676374"/>
            <a:ext cx="3836355" cy="1318110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табела - резултат тачног решења над граничним случајем</a:t>
            </a:r>
          </a:p>
          <a:p>
            <a:r>
              <a:rPr lang="sr-Cyrl-RS" dirty="0">
                <a:solidFill>
                  <a:schemeClr val="bg1"/>
                </a:solidFill>
              </a:rPr>
              <a:t>иницијално празна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DB646-D495-4F47-B1FA-BBAEF6840A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47" y="689400"/>
            <a:ext cx="6912000" cy="54792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18580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565C3-CBB8-4925-9BBD-C126B0DF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560" y="4610741"/>
            <a:ext cx="5516880" cy="615535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200" dirty="0" err="1"/>
              <a:t>Ток</a:t>
            </a:r>
            <a:r>
              <a:rPr lang="en-US" sz="3200" dirty="0"/>
              <a:t> </a:t>
            </a:r>
            <a:r>
              <a:rPr lang="en-US" sz="3200" dirty="0" err="1"/>
              <a:t>конфигурације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D1EEB-1AD6-4BF1-8EC7-F914A531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13" y="54973"/>
            <a:ext cx="8915973" cy="450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19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Шаблони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конфигурација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676373"/>
            <a:ext cx="3836355" cy="2681413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преглед задатака: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шаблона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опис модела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аутор шаблона (професор)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датум и време креирања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дугме за акције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5A6FFF-7B41-4846-B531-8E012226CC8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47" y="989149"/>
            <a:ext cx="7160400" cy="40464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65255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Шаблони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конфигурација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676373"/>
            <a:ext cx="3836355" cy="3133161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акције над шаблоном: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опис (модела)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модел базе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попуњавање базе - јавни подаци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креирање задатка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брисање шаблона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ако нема задатка</a:t>
            </a:r>
          </a:p>
          <a:p>
            <a:pPr lvl="2"/>
            <a:endParaRPr lang="sr-Cyrl-R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831C75-B39D-4F98-B24F-86BD26F9C75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47" y="1136025"/>
            <a:ext cx="7160400" cy="40464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66963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задаци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конфигурација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676373"/>
            <a:ext cx="3836355" cy="2681413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преглед задатака: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задатка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шаблона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опис задатка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аутор задатка (професор)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датум и време креирања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дугме за акције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42835E-BC6F-4991-9093-910B0B1F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875" y="1313070"/>
            <a:ext cx="7158794" cy="4044717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42638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задаци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конфигурација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676373"/>
            <a:ext cx="3836355" cy="3908726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акције над задатком: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текст задатка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попуњавање базе - тајни подаци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иницијално = јавни подаци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на професору је да измени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упит - тачно решење задатка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креирање испита синтезе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брисање задатка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ако нема испита синтезе </a:t>
            </a:r>
          </a:p>
          <a:p>
            <a:pPr lvl="2"/>
            <a:endParaRPr lang="sr-Cyrl-R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5DE9A1-A759-479C-9449-510A40397DF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81483" y="1254370"/>
            <a:ext cx="7160400" cy="4046400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25897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Испити синтезе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конфигурација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509445"/>
            <a:ext cx="3836355" cy="3251964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преглед испита синтезе: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испита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задатка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шаблона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аутор испита (професор)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датум и време креирања испита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стање: заказан, у току или завршен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дугме за акције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15D49-EBA9-44A2-ADB4-8B7553FF090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47" y="1268683"/>
            <a:ext cx="7160400" cy="4320633"/>
          </a:xfrm>
          <a:prstGeom prst="rect">
            <a:avLst/>
          </a:prstGeom>
          <a:ln w="25400">
            <a:solidFill>
              <a:srgbClr val="50656C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66036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565C3-CBB8-4925-9BBD-C126B0DF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Циљеви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26CD85-F3CD-4556-B351-14C8A685263E}"/>
              </a:ext>
            </a:extLst>
          </p:cNvPr>
          <p:cNvSpPr txBox="1">
            <a:spLocks/>
          </p:cNvSpPr>
          <p:nvPr/>
        </p:nvSpPr>
        <p:spPr>
          <a:xfrm>
            <a:off x="5591695" y="1402080"/>
            <a:ext cx="5320696" cy="4053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Растерећење</a:t>
            </a:r>
            <a:r>
              <a:rPr lang="en-US" sz="2800" dirty="0"/>
              <a:t> </a:t>
            </a:r>
            <a:r>
              <a:rPr lang="en-US" sz="2800" dirty="0" err="1"/>
              <a:t>професора</a:t>
            </a:r>
            <a:endParaRPr lang="en-US" sz="2800" dirty="0"/>
          </a:p>
          <a:p>
            <a:r>
              <a:rPr lang="en-US" sz="2800" dirty="0" err="1"/>
              <a:t>Квалитетна</a:t>
            </a:r>
            <a:r>
              <a:rPr lang="en-US" sz="2800" dirty="0"/>
              <a:t> </a:t>
            </a:r>
            <a:r>
              <a:rPr lang="en-US" sz="2800" dirty="0" err="1"/>
              <a:t>провера</a:t>
            </a:r>
            <a:r>
              <a:rPr lang="en-US" sz="2800" dirty="0"/>
              <a:t> </a:t>
            </a:r>
            <a:r>
              <a:rPr lang="en-US" sz="2800" dirty="0" err="1"/>
              <a:t>знања</a:t>
            </a:r>
            <a:endParaRPr lang="en-US" sz="2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11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Испити анализе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конфигурација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509444"/>
            <a:ext cx="3836355" cy="4056361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преглед испита анализе: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испита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испит синтезе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назив испита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аутор предмета анализе (студент)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задатка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шаблона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аутор испита анализе (професор)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датум и време креирања испита анализе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стање: заказан, у току или завршен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дугме за акције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идентичне испиту синтезе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A392EB-D618-4F3C-B3B9-5F88D288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168" y="1404257"/>
            <a:ext cx="7357086" cy="3928720"/>
          </a:xfrm>
          <a:prstGeom prst="rect">
            <a:avLst/>
          </a:prstGeom>
          <a:ln w="25400">
            <a:solidFill>
              <a:srgbClr val="50656C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33774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конфигурација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676374"/>
            <a:ext cx="3836355" cy="2507518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акције над испитом: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испита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додела студентима (заказан)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преглед резултата (завршен)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следеће стање (није завршен)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брисање испита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ако није додељен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970C5-820C-47DF-A9C3-5E18C6DF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944" y="1223651"/>
            <a:ext cx="7182055" cy="4410698"/>
          </a:xfrm>
          <a:prstGeom prst="rect">
            <a:avLst/>
          </a:prstGeom>
          <a:ln w="25400">
            <a:solidFill>
              <a:srgbClr val="50656C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58170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65C3-CBB8-4925-9BBD-C126B0DF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25" y="237953"/>
            <a:ext cx="10572347" cy="534207"/>
          </a:xfrm>
        </p:spPr>
        <p:txBody>
          <a:bodyPr>
            <a:normAutofit fontScale="90000"/>
          </a:bodyPr>
          <a:lstStyle/>
          <a:p>
            <a:r>
              <a:rPr lang="sr-Cyrl-RS" dirty="0"/>
              <a:t>Додела испита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CA1CC-E2B7-4448-8815-CCD89DC8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25" y="896029"/>
            <a:ext cx="10572347" cy="590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0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 синтезе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оцењивање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509444"/>
            <a:ext cx="3836355" cy="4056361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дугме за покретање евалуације</a:t>
            </a:r>
          </a:p>
          <a:p>
            <a:r>
              <a:rPr lang="sr-Cyrl-RS" dirty="0">
                <a:solidFill>
                  <a:schemeClr val="bg1"/>
                </a:solidFill>
              </a:rPr>
              <a:t>табела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информације о студенту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резултат јавног теста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резултат тајног теста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увид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креирање испита анализе</a:t>
            </a:r>
          </a:p>
          <a:p>
            <a:r>
              <a:rPr lang="sr-Cyrl-RS" dirty="0">
                <a:solidFill>
                  <a:schemeClr val="bg1"/>
                </a:solidFill>
              </a:rPr>
              <a:t>резултати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у реалном времену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није предао, тачно, нетачно, у реду за чекање, оцењује се, није полагао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DA28C-0C1B-475B-B71A-F3C2DE295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59" y="1141748"/>
            <a:ext cx="6202577" cy="4574504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63114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Испит анализе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оцењивање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509444"/>
            <a:ext cx="3836355" cy="4056361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дугме за покретање евалуације</a:t>
            </a:r>
          </a:p>
          <a:p>
            <a:r>
              <a:rPr lang="sr-Cyrl-RS" dirty="0">
                <a:solidFill>
                  <a:schemeClr val="bg1"/>
                </a:solidFill>
              </a:rPr>
              <a:t>табела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информације о студенту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припремни процес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исправност граничног случаја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исправност излаза предмета анализе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исправност тачног излаза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увид</a:t>
            </a:r>
          </a:p>
          <a:p>
            <a:r>
              <a:rPr lang="sr-Cyrl-RS" dirty="0">
                <a:solidFill>
                  <a:schemeClr val="bg1"/>
                </a:solidFill>
              </a:rPr>
              <a:t>резултати - као код испита синтезе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DE30C-A702-4BB7-B909-4527218AAD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5385" y="1385350"/>
            <a:ext cx="7195524" cy="4246932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14742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архитектура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технички аспекти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509445"/>
            <a:ext cx="3836355" cy="3554472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Клијент: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HTML</a:t>
            </a:r>
            <a:endParaRPr lang="sr-Cyrl-RS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CSS,</a:t>
            </a:r>
            <a:endParaRPr lang="sr-Cyrl-RS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 JS</a:t>
            </a:r>
            <a:r>
              <a:rPr lang="sr-Cyrl-RS" dirty="0">
                <a:solidFill>
                  <a:schemeClr val="bg1"/>
                </a:solidFill>
              </a:rPr>
              <a:t> и </a:t>
            </a:r>
            <a:r>
              <a:rPr lang="en-GB" dirty="0">
                <a:solidFill>
                  <a:schemeClr val="bg1"/>
                </a:solidFill>
              </a:rPr>
              <a:t>jQuery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Bootstrap, </a:t>
            </a:r>
            <a:r>
              <a:rPr lang="en-GB" dirty="0" err="1">
                <a:solidFill>
                  <a:schemeClr val="bg1"/>
                </a:solidFill>
              </a:rPr>
              <a:t>CodeMirror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</a:rPr>
              <a:t>Сервер: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NET Core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Entity Framework</a:t>
            </a:r>
            <a:r>
              <a:rPr lang="sr-Cyrl-RS" dirty="0">
                <a:solidFill>
                  <a:schemeClr val="bg1"/>
                </a:solidFill>
              </a:rPr>
              <a:t> (</a:t>
            </a:r>
            <a:r>
              <a:rPr lang="en-GB" dirty="0">
                <a:solidFill>
                  <a:schemeClr val="bg1"/>
                </a:solidFill>
              </a:rPr>
              <a:t>code first</a:t>
            </a:r>
            <a:r>
              <a:rPr lang="sr-Cyrl-RS" dirty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Microsoft SQL server</a:t>
            </a:r>
            <a:endParaRPr lang="sr-Cyrl-R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99F84-A9B4-49AE-A7BC-EA005534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088" y="1540019"/>
            <a:ext cx="7196118" cy="3777961"/>
          </a:xfrm>
          <a:prstGeom prst="rect">
            <a:avLst/>
          </a:prstGeom>
          <a:ln w="25400">
            <a:solidFill>
              <a:srgbClr val="4A5356"/>
            </a:solidFill>
          </a:ln>
        </p:spPr>
      </p:pic>
    </p:spTree>
    <p:extLst>
      <p:ext uri="{BB962C8B-B14F-4D97-AF65-F5344CB8AC3E}">
        <p14:creationId xmlns:p14="http://schemas.microsoft.com/office/powerpoint/2010/main" val="2200742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Убацивање зависности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технички аспекти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509445"/>
            <a:ext cx="3836355" cy="3718534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Injection Design Pattern</a:t>
            </a:r>
            <a:endParaRPr lang="sr-Cyrl-R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Core</a:t>
            </a: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dirty="0">
                <a:solidFill>
                  <a:schemeClr val="bg1"/>
                </a:solidFill>
              </a:rPr>
              <a:t>пружа уграђену имплементацију</a:t>
            </a:r>
          </a:p>
          <a:p>
            <a:r>
              <a:rPr lang="sr-Cyrl-RS" dirty="0">
                <a:solidFill>
                  <a:schemeClr val="bg1"/>
                </a:solidFill>
              </a:rPr>
              <a:t>три животна века:</a:t>
            </a:r>
          </a:p>
          <a:p>
            <a:pPr lvl="1"/>
            <a:r>
              <a:rPr lang="en-GB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  <a:endParaRPr lang="sr-Cyrl-R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Scoped</a:t>
            </a:r>
            <a:endParaRPr lang="sr-Cyrl-R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Transient</a:t>
            </a:r>
            <a:endParaRPr lang="sr-Cyrl-R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Cyrl-RS" dirty="0">
                <a:solidFill>
                  <a:schemeClr val="bg1"/>
                </a:solidFill>
              </a:rPr>
              <a:t>типично 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кроз конструктор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опсег = </a:t>
            </a:r>
            <a:r>
              <a:rPr lang="en-GB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sr-Cyrl-RS" dirty="0">
                <a:solidFill>
                  <a:schemeClr val="bg1"/>
                </a:solidFill>
              </a:rPr>
              <a:t>захтев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FAC8F1-7D33-4116-BFEF-93738B957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34" y="554357"/>
            <a:ext cx="6943395" cy="1373504"/>
          </a:xfrm>
          <a:prstGeom prst="rect">
            <a:avLst/>
          </a:prstGeom>
          <a:ln w="25400">
            <a:solidFill>
              <a:srgbClr val="4A5356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08A6C-2ADD-4688-926A-26D591DE604E}"/>
              </a:ext>
            </a:extLst>
          </p:cNvPr>
          <p:cNvSpPr txBox="1"/>
          <p:nvPr/>
        </p:nvSpPr>
        <p:spPr>
          <a:xfrm>
            <a:off x="4785131" y="122580"/>
            <a:ext cx="650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Регистровање: класа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Startup.cs</a:t>
            </a:r>
            <a:r>
              <a:rPr lang="sr-Cyrl-RS" dirty="0"/>
              <a:t>,</a:t>
            </a:r>
            <a:r>
              <a:rPr lang="en-GB" dirty="0"/>
              <a:t> </a:t>
            </a:r>
            <a:r>
              <a:rPr lang="sr-Cyrl-RS" dirty="0"/>
              <a:t>метода </a:t>
            </a:r>
            <a:r>
              <a:rPr lang="en-GB" dirty="0"/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ConfigureServices</a:t>
            </a:r>
            <a:endParaRPr lang="en-GB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1C1E5-ED6C-45CF-98D6-7CA6FDFB37BE}"/>
              </a:ext>
            </a:extLst>
          </p:cNvPr>
          <p:cNvSpPr txBox="1"/>
          <p:nvPr/>
        </p:nvSpPr>
        <p:spPr>
          <a:xfrm>
            <a:off x="4801836" y="2272905"/>
            <a:ext cx="650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>
                <a:cs typeface="Times New Roman" panose="02020603050405020304" pitchFamily="18" charset="0"/>
              </a:rPr>
              <a:t>Разрешавање кроз констуктор</a:t>
            </a:r>
            <a:endParaRPr lang="en-GB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ECB01-049C-474F-A52F-BCC320569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134" y="2697238"/>
            <a:ext cx="6943395" cy="3921202"/>
          </a:xfrm>
          <a:prstGeom prst="rect">
            <a:avLst/>
          </a:prstGeom>
          <a:ln w="25400">
            <a:solidFill>
              <a:srgbClr val="4A5356"/>
            </a:solidFill>
          </a:ln>
        </p:spPr>
      </p:pic>
    </p:spTree>
    <p:extLst>
      <p:ext uri="{BB962C8B-B14F-4D97-AF65-F5344CB8AC3E}">
        <p14:creationId xmlns:p14="http://schemas.microsoft.com/office/powerpoint/2010/main" val="368176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Евалуација испита синтезе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технички аспекти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AA8FD1-03E7-403C-84F5-9A6E9931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04" y="963823"/>
            <a:ext cx="7043364" cy="4930353"/>
          </a:xfrm>
          <a:prstGeom prst="rect">
            <a:avLst/>
          </a:prstGeom>
          <a:ln w="25400">
            <a:solidFill>
              <a:srgbClr val="4A5356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85CB7E-99E7-4CA6-9651-5715FA0592F1}"/>
              </a:ext>
            </a:extLst>
          </p:cNvPr>
          <p:cNvSpPr txBox="1">
            <a:spLocks/>
          </p:cNvSpPr>
          <p:nvPr/>
        </p:nvSpPr>
        <p:spPr>
          <a:xfrm>
            <a:off x="472564" y="2509445"/>
            <a:ext cx="3836355" cy="2931235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процес 1 (к1):</a:t>
            </a:r>
          </a:p>
          <a:p>
            <a:pPr lvl="1"/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генерисање т1 и т2</a:t>
            </a:r>
          </a:p>
          <a:p>
            <a:pPr lvl="1"/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поређење т1 и т2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процес 2 (к2):</a:t>
            </a:r>
          </a:p>
          <a:p>
            <a:pPr lvl="1"/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генерисање т3 и т4</a:t>
            </a:r>
          </a:p>
          <a:p>
            <a:pPr lvl="1"/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поређење т3 и т4</a:t>
            </a:r>
          </a:p>
          <a:p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независни процеси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52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Евалуација испита анализе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технички аспекти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2692B-FFD9-4CD4-8D1C-F93DCF64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483" y="1135380"/>
            <a:ext cx="7290951" cy="4137614"/>
          </a:xfrm>
          <a:prstGeom prst="rect">
            <a:avLst/>
          </a:prstGeom>
          <a:ln w="25400">
            <a:solidFill>
              <a:srgbClr val="4A5356"/>
            </a:solidFill>
            <a:miter lim="800000"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577C5A-89C1-4227-86F1-1579052D6860}"/>
              </a:ext>
            </a:extLst>
          </p:cNvPr>
          <p:cNvSpPr txBox="1">
            <a:spLocks/>
          </p:cNvSpPr>
          <p:nvPr/>
        </p:nvSpPr>
        <p:spPr>
          <a:xfrm>
            <a:off x="472564" y="2509445"/>
            <a:ext cx="3836355" cy="3540835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процес 1 (припрема):</a:t>
            </a:r>
          </a:p>
          <a:p>
            <a:pPr lvl="1"/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генерисање т3 и т4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процес 2(к1):</a:t>
            </a:r>
          </a:p>
          <a:p>
            <a:pPr lvl="1"/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поређење т3 и т4</a:t>
            </a:r>
          </a:p>
          <a:p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процес 3 (к2):</a:t>
            </a:r>
          </a:p>
          <a:p>
            <a:pPr lvl="1"/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поређење т1 и т3</a:t>
            </a:r>
          </a:p>
          <a:p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процес 4 (к3):</a:t>
            </a:r>
          </a:p>
          <a:p>
            <a:pPr lvl="1"/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поређење т2 и т4</a:t>
            </a:r>
          </a:p>
          <a:p>
            <a:r>
              <a:rPr lang="sr-Cyrl-RS" dirty="0">
                <a:solidFill>
                  <a:schemeClr val="bg1"/>
                </a:solidFill>
                <a:cs typeface="Times New Roman" panose="02020603050405020304" pitchFamily="18" charset="0"/>
              </a:rPr>
              <a:t>процеси 2, 3 и 4 зависе од 1</a:t>
            </a:r>
          </a:p>
        </p:txBody>
      </p:sp>
    </p:spTree>
    <p:extLst>
      <p:ext uri="{BB962C8B-B14F-4D97-AF65-F5344CB8AC3E}">
        <p14:creationId xmlns:p14="http://schemas.microsoft.com/office/powerpoint/2010/main" val="3527109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474388" y="630021"/>
            <a:ext cx="3836355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Убацивање зависности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технички аспекти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472564" y="2509445"/>
            <a:ext cx="3836355" cy="2428315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у недостатку опсега убацивање кроз конструктор није могуће</a:t>
            </a:r>
          </a:p>
          <a:p>
            <a:r>
              <a:rPr lang="sr-Cyrl-RS" dirty="0">
                <a:solidFill>
                  <a:schemeClr val="bg1"/>
                </a:solidFill>
              </a:rPr>
              <a:t>неопходно експлицитно</a:t>
            </a:r>
          </a:p>
          <a:p>
            <a:r>
              <a:rPr lang="sr-Cyrl-RS" dirty="0">
                <a:solidFill>
                  <a:schemeClr val="bg1"/>
                </a:solidFill>
              </a:rPr>
              <a:t>послови позадини нису део </a:t>
            </a:r>
            <a:r>
              <a:rPr lang="en-GB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sr-Cyrl-RS" dirty="0">
                <a:solidFill>
                  <a:schemeClr val="bg1"/>
                </a:solidFill>
              </a:rPr>
              <a:t>захтева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пример: евалуација компоненте оцене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1C1E5-ED6C-45CF-98D6-7CA6FDFB37BE}"/>
              </a:ext>
            </a:extLst>
          </p:cNvPr>
          <p:cNvSpPr txBox="1"/>
          <p:nvPr/>
        </p:nvSpPr>
        <p:spPr>
          <a:xfrm>
            <a:off x="4731791" y="1129020"/>
            <a:ext cx="436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>
                <a:cs typeface="Times New Roman" panose="02020603050405020304" pitchFamily="18" charset="0"/>
              </a:rPr>
              <a:t>Експлицитно разрешавање зависности</a:t>
            </a:r>
            <a:endParaRPr lang="en-GB" dirty="0"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072CB-DB79-4CD7-96B2-64983431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963" y="1607719"/>
            <a:ext cx="7220017" cy="3825342"/>
          </a:xfrm>
          <a:prstGeom prst="rect">
            <a:avLst/>
          </a:prstGeom>
          <a:ln w="25400">
            <a:solidFill>
              <a:srgbClr val="4A5356"/>
            </a:solidFill>
          </a:ln>
        </p:spPr>
      </p:pic>
    </p:spTree>
    <p:extLst>
      <p:ext uri="{BB962C8B-B14F-4D97-AF65-F5344CB8AC3E}">
        <p14:creationId xmlns:p14="http://schemas.microsoft.com/office/powerpoint/2010/main" val="218913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65C3-CBB8-4925-9BBD-C126B0DF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19233"/>
            <a:ext cx="8455061" cy="1188720"/>
          </a:xfrm>
        </p:spPr>
        <p:txBody>
          <a:bodyPr/>
          <a:lstStyle/>
          <a:p>
            <a:r>
              <a:rPr lang="sr-Cyrl-RS" dirty="0"/>
              <a:t>функционалности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79820-2CCF-4E93-AF54-0EC32682C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18628"/>
            <a:ext cx="8455061" cy="1117999"/>
          </a:xfrm>
          <a:ln w="254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sr-Cyrl-RS" b="1" dirty="0">
                <a:solidFill>
                  <a:schemeClr val="bg1"/>
                </a:solidFill>
              </a:rPr>
              <a:t>Аутентикација и ауторизација</a:t>
            </a:r>
            <a:endParaRPr lang="en-GB" b="1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  <a:latin typeface="Corbel" panose="020B0503020204020204" pitchFamily="34" charset="0"/>
              </a:rPr>
              <a:t>Azure Active Directory - studentetfbgacrs.onmicrosoft.com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Два типа корисника: студент и професор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D34EFB-D23E-40E3-9A53-86E2A04C52D7}"/>
              </a:ext>
            </a:extLst>
          </p:cNvPr>
          <p:cNvSpPr txBox="1">
            <a:spLocks/>
          </p:cNvSpPr>
          <p:nvPr/>
        </p:nvSpPr>
        <p:spPr>
          <a:xfrm>
            <a:off x="2231136" y="3323752"/>
            <a:ext cx="3864864" cy="282370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Cyrl-RS" b="1" dirty="0">
                <a:solidFill>
                  <a:schemeClr val="bg1"/>
                </a:solidFill>
              </a:rPr>
              <a:t>Студент</a:t>
            </a:r>
            <a:r>
              <a:rPr lang="sr-Cyrl-RS" dirty="0">
                <a:solidFill>
                  <a:schemeClr val="bg1"/>
                </a:solidFill>
              </a:rPr>
              <a:t>: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  <a:latin typeface="Corbel" panose="020B0503020204020204" pitchFamily="34" charset="0"/>
              </a:rPr>
              <a:t>Усавршавање писање упита</a:t>
            </a:r>
            <a:endParaRPr lang="en-GB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sr-Cyrl-RS" dirty="0">
                <a:solidFill>
                  <a:schemeClr val="bg1"/>
                </a:solidFill>
              </a:rPr>
              <a:t>Полагање испита 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Синтеза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Анализа</a:t>
            </a:r>
          </a:p>
          <a:p>
            <a:r>
              <a:rPr lang="sr-Cyrl-RS" dirty="0">
                <a:solidFill>
                  <a:schemeClr val="bg1"/>
                </a:solidFill>
              </a:rPr>
              <a:t>Преглед резултата</a:t>
            </a:r>
            <a:endParaRPr lang="en-GB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1"/>
            <a:endParaRPr lang="en-GB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1"/>
            <a:endParaRPr lang="sr-Cyrl-R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26CD85-F3CD-4556-B351-14C8A685263E}"/>
              </a:ext>
            </a:extLst>
          </p:cNvPr>
          <p:cNvSpPr txBox="1">
            <a:spLocks/>
          </p:cNvSpPr>
          <p:nvPr/>
        </p:nvSpPr>
        <p:spPr>
          <a:xfrm>
            <a:off x="6401068" y="3323752"/>
            <a:ext cx="4285129" cy="2823701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Cyrl-RS" b="1" dirty="0">
                <a:solidFill>
                  <a:schemeClr val="bg1"/>
                </a:solidFill>
              </a:rPr>
              <a:t>Професор</a:t>
            </a:r>
            <a:r>
              <a:rPr lang="sr-Cyrl-RS" dirty="0">
                <a:solidFill>
                  <a:schemeClr val="bg1"/>
                </a:solidFill>
              </a:rPr>
              <a:t>: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  <a:latin typeface="Corbel" panose="020B0503020204020204" pitchFamily="34" charset="0"/>
              </a:rPr>
              <a:t>Дефинисање база података</a:t>
            </a:r>
          </a:p>
          <a:p>
            <a:r>
              <a:rPr lang="sr-Cyrl-RS" dirty="0">
                <a:solidFill>
                  <a:schemeClr val="bg1"/>
                </a:solidFill>
                <a:latin typeface="Corbel" panose="020B0503020204020204" pitchFamily="34" charset="0"/>
              </a:rPr>
              <a:t>Креирање и додељивање испита</a:t>
            </a:r>
          </a:p>
          <a:p>
            <a:pPr lvl="1"/>
            <a:r>
              <a:rPr lang="sr-Cyrl-RS" dirty="0">
                <a:solidFill>
                  <a:schemeClr val="bg1"/>
                </a:solidFill>
                <a:latin typeface="Corbel" panose="020B0503020204020204" pitchFamily="34" charset="0"/>
              </a:rPr>
              <a:t>Синтеза</a:t>
            </a:r>
          </a:p>
          <a:p>
            <a:pPr lvl="1"/>
            <a:r>
              <a:rPr lang="sr-Cyrl-RS" dirty="0">
                <a:solidFill>
                  <a:schemeClr val="bg1"/>
                </a:solidFill>
                <a:latin typeface="Corbel" panose="020B0503020204020204" pitchFamily="34" charset="0"/>
              </a:rPr>
              <a:t>Анализа</a:t>
            </a:r>
          </a:p>
          <a:p>
            <a:r>
              <a:rPr lang="sr-Cyrl-RS" dirty="0">
                <a:solidFill>
                  <a:schemeClr val="bg1"/>
                </a:solidFill>
                <a:latin typeface="Corbel" panose="020B0503020204020204" pitchFamily="34" charset="0"/>
              </a:rPr>
              <a:t>Аутоматизовано оцењивање</a:t>
            </a:r>
          </a:p>
          <a:p>
            <a:r>
              <a:rPr lang="sr-Cyrl-RS" dirty="0">
                <a:solidFill>
                  <a:schemeClr val="bg1"/>
                </a:solidFill>
                <a:latin typeface="Corbel" panose="020B0503020204020204" pitchFamily="34" charset="0"/>
              </a:rPr>
              <a:t>Увид</a:t>
            </a:r>
            <a:endParaRPr lang="en-GB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1"/>
            <a:endParaRPr lang="sr-Cyrl-R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497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565C3-CBB8-4925-9BBD-C126B0DF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sr-Cyrl-RS">
                <a:solidFill>
                  <a:schemeClr val="bg1"/>
                </a:solidFill>
              </a:rPr>
              <a:t>закључак</a:t>
            </a:r>
            <a:endParaRPr lang="en-GB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7CA40341-5F2A-4671-8842-00C714E6B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098951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535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65C3-CBB8-4925-9BBD-C126B0DF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sr-Cyrl-RS" sz="1400" dirty="0">
                <a:solidFill>
                  <a:srgbClr val="FFFFFF"/>
                </a:solidFill>
              </a:rPr>
              <a:t>Почетна страна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ED7B0778-03F9-43B3-80DD-DDF646F0D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415DC-841D-4284-8488-42FAEEB31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E06871-264F-4FAC-8BC5-4DAAE225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FCADE1-BABF-48C9-A9C5-ED602411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281" y="1881617"/>
            <a:ext cx="7254000" cy="2939585"/>
          </a:xfrm>
          <a:prstGeom prst="rect">
            <a:avLst/>
          </a:prstGeom>
          <a:noFill/>
          <a:ln w="38100">
            <a:solidFill>
              <a:srgbClr val="50656C"/>
            </a:solidFill>
            <a:miter lim="800000"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8616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65C3-CBB8-4925-9BBD-C126B0DF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sr-Cyrl-RS" sz="1400" dirty="0">
                <a:solidFill>
                  <a:srgbClr val="FFFFFF"/>
                </a:solidFill>
              </a:rPr>
              <a:t>Почетна страна студента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ED7B0778-03F9-43B3-80DD-DDF646F0D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415DC-841D-4284-8488-42FAEEB31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E06871-264F-4FAC-8BC5-4DAAE225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0AB7C-3883-4956-9EE8-7BBD64122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353" y="1906968"/>
            <a:ext cx="7254000" cy="2956200"/>
          </a:xfrm>
          <a:prstGeom prst="rect">
            <a:avLst/>
          </a:prstGeom>
          <a:ln w="38100">
            <a:solidFill>
              <a:srgbClr val="50656C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832641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65C3-CBB8-4925-9BBD-C126B0DF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sr-Cyrl-RS" sz="1400" dirty="0">
                <a:solidFill>
                  <a:srgbClr val="FFFFFF"/>
                </a:solidFill>
              </a:rPr>
              <a:t>Почетна страна професора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ED7B0778-03F9-43B3-80DD-DDF646F0D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415DC-841D-4284-8488-42FAEEB31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E06871-264F-4FAC-8BC5-4DAAE225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8E23AB-0662-472A-B082-1C8BEEE6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353" y="1896645"/>
            <a:ext cx="7254000" cy="2956005"/>
          </a:xfrm>
          <a:prstGeom prst="rect">
            <a:avLst/>
          </a:prstGeom>
          <a:noFill/>
          <a:ln w="38100">
            <a:solidFill>
              <a:srgbClr val="50656C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51569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065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65C3-CBB8-4925-9BBD-C126B0DF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169" y="237953"/>
            <a:ext cx="9293661" cy="534207"/>
          </a:xfrm>
        </p:spPr>
        <p:txBody>
          <a:bodyPr>
            <a:normAutofit fontScale="90000"/>
          </a:bodyPr>
          <a:lstStyle/>
          <a:p>
            <a:r>
              <a:rPr lang="sr-Cyrl-RS" dirty="0"/>
              <a:t>Студент: </a:t>
            </a:r>
            <a:r>
              <a:rPr lang="en-US" dirty="0"/>
              <a:t>АУТЕНТИКАЦИЈ</a:t>
            </a:r>
            <a:r>
              <a:rPr lang="sr-Cyrl-RS" dirty="0"/>
              <a:t>а</a:t>
            </a:r>
            <a:endParaRPr lang="en-GB" dirty="0"/>
          </a:p>
        </p:txBody>
      </p:sp>
      <p:pic>
        <p:nvPicPr>
          <p:cNvPr id="4" name="autentikacija crop" descr="A screenshot of a cell phon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3820D9DE-8ED0-48B7-9A08-AB0C19ED17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9169" y="1090321"/>
            <a:ext cx="9293661" cy="5529726"/>
          </a:xfrm>
          <a:prstGeom prst="rect">
            <a:avLst/>
          </a:prstGeom>
          <a:ln w="38100">
            <a:solidFill>
              <a:srgbClr val="40404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8826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21F7-BBC8-467A-BF0C-77E57FFC01AD}"/>
              </a:ext>
            </a:extLst>
          </p:cNvPr>
          <p:cNvSpPr txBox="1">
            <a:spLocks/>
          </p:cNvSpPr>
          <p:nvPr/>
        </p:nvSpPr>
        <p:spPr bwMode="black">
          <a:xfrm>
            <a:off x="596566" y="630021"/>
            <a:ext cx="3457777" cy="1736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r-Cyrl-RS" dirty="0">
                <a:solidFill>
                  <a:schemeClr val="bg1"/>
                </a:solidFill>
              </a:rPr>
              <a:t>Ш</a:t>
            </a:r>
            <a:r>
              <a:rPr lang="en-US" dirty="0" err="1">
                <a:solidFill>
                  <a:schemeClr val="bg1"/>
                </a:solidFill>
              </a:rPr>
              <a:t>аблони</a:t>
            </a:r>
            <a:br>
              <a:rPr lang="sr-Cyrl-RS" dirty="0">
                <a:solidFill>
                  <a:schemeClr val="bg1"/>
                </a:solidFill>
              </a:rPr>
            </a:br>
            <a:r>
              <a:rPr lang="sr-Cyrl-RS" sz="1200" dirty="0">
                <a:solidFill>
                  <a:schemeClr val="bg1"/>
                </a:solidFill>
              </a:rPr>
              <a:t>Усавршавање знања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B7374-435D-4E0C-9D0C-2A99AB32D0F2}"/>
              </a:ext>
            </a:extLst>
          </p:cNvPr>
          <p:cNvSpPr txBox="1">
            <a:spLocks/>
          </p:cNvSpPr>
          <p:nvPr/>
        </p:nvSpPr>
        <p:spPr>
          <a:xfrm>
            <a:off x="594743" y="2676373"/>
            <a:ext cx="3459600" cy="3871938"/>
          </a:xfrm>
          <a:prstGeom prst="rect">
            <a:avLst/>
          </a:prstGeom>
          <a:ln w="2540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>
                <a:solidFill>
                  <a:schemeClr val="bg1"/>
                </a:solidFill>
              </a:rPr>
              <a:t>дефинише професор</a:t>
            </a:r>
          </a:p>
          <a:p>
            <a:r>
              <a:rPr lang="sr-Cyrl-RS" dirty="0">
                <a:solidFill>
                  <a:schemeClr val="bg1"/>
                </a:solidFill>
              </a:rPr>
              <a:t>базе од којих се могу креирати инстанце</a:t>
            </a:r>
          </a:p>
          <a:p>
            <a:pPr marL="0"/>
            <a:r>
              <a:rPr lang="sr-Cyrl-RS" dirty="0">
                <a:solidFill>
                  <a:schemeClr val="bg1"/>
                </a:solidFill>
              </a:rPr>
              <a:t>1 шаблон – више инстанци</a:t>
            </a:r>
          </a:p>
          <a:p>
            <a:r>
              <a:rPr lang="sr-Cyrl-RS" dirty="0">
                <a:solidFill>
                  <a:schemeClr val="bg1"/>
                </a:solidFill>
              </a:rPr>
              <a:t>картица шаблона: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датум и време настанка шаблона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назив шаблона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опис модела базе</a:t>
            </a:r>
          </a:p>
          <a:p>
            <a:pPr lvl="1"/>
            <a:r>
              <a:rPr lang="sr-Cyrl-RS" dirty="0">
                <a:solidFill>
                  <a:schemeClr val="bg1"/>
                </a:solidFill>
              </a:rPr>
              <a:t>дугме креирање инстанце</a:t>
            </a:r>
            <a:endParaRPr lang="en-US" dirty="0">
              <a:solidFill>
                <a:schemeClr val="bg1"/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12ECBC-2B3E-4F98-BE72-EF2808FB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784" y="1498352"/>
            <a:ext cx="7280727" cy="4332031"/>
          </a:xfrm>
          <a:prstGeom prst="rect">
            <a:avLst/>
          </a:prstGeom>
          <a:noFill/>
          <a:ln w="25400">
            <a:solidFill>
              <a:srgbClr val="4A5356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9933740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4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50656C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1171</Words>
  <Application>Microsoft Office PowerPoint</Application>
  <PresentationFormat>Widescreen</PresentationFormat>
  <Paragraphs>325</Paragraphs>
  <Slides>40</Slides>
  <Notes>37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Corbel</vt:lpstr>
      <vt:lpstr>Gill Sans MT</vt:lpstr>
      <vt:lpstr>Times New Roman</vt:lpstr>
      <vt:lpstr>Parcel</vt:lpstr>
      <vt:lpstr>Аутоматизација провере знања на курсевима који изучавају базе података</vt:lpstr>
      <vt:lpstr>Садржај</vt:lpstr>
      <vt:lpstr>Циљеви</vt:lpstr>
      <vt:lpstr>функционалности</vt:lpstr>
      <vt:lpstr>Почетна страна</vt:lpstr>
      <vt:lpstr>Почетна страна студента</vt:lpstr>
      <vt:lpstr>Почетна страна професора</vt:lpstr>
      <vt:lpstr>Студент: АУТЕНТИКАЦИЈа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Ток конфигурације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Додела испита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закључак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Аутоматизација провере знања на курсевима који изучавају базе података</dc:title>
  <dc:creator>Stefan Djordjevic</dc:creator>
  <cp:lastModifiedBy>Stefan Djordjevic</cp:lastModifiedBy>
  <cp:revision>43</cp:revision>
  <dcterms:created xsi:type="dcterms:W3CDTF">2020-08-27T16:29:46Z</dcterms:created>
  <dcterms:modified xsi:type="dcterms:W3CDTF">2020-09-17T13:11:49Z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c46db8-a320-4d36-b985-8e83b9a31535_Enabled">
    <vt:lpwstr>True</vt:lpwstr>
  </property>
  <property fmtid="{D5CDD505-2E9C-101B-9397-08002B2CF9AE}" pid="3" name="MSIP_Label_58c46db8-a320-4d36-b985-8e83b9a31535_SiteId">
    <vt:lpwstr>b753ccc3-ebed-44f1-a314-4d5fc6a6fdc4</vt:lpwstr>
  </property>
  <property fmtid="{D5CDD505-2E9C-101B-9397-08002B2CF9AE}" pid="4" name="MSIP_Label_58c46db8-a320-4d36-b985-8e83b9a31535_Owner">
    <vt:lpwstr>Stefan.Djordjevic@flagstoneim.com</vt:lpwstr>
  </property>
  <property fmtid="{D5CDD505-2E9C-101B-9397-08002B2CF9AE}" pid="5" name="MSIP_Label_58c46db8-a320-4d36-b985-8e83b9a31535_SetDate">
    <vt:lpwstr>2020-08-27T17:12:30.3278701Z</vt:lpwstr>
  </property>
  <property fmtid="{D5CDD505-2E9C-101B-9397-08002B2CF9AE}" pid="6" name="MSIP_Label_58c46db8-a320-4d36-b985-8e83b9a31535_Name">
    <vt:lpwstr>FIM Public</vt:lpwstr>
  </property>
  <property fmtid="{D5CDD505-2E9C-101B-9397-08002B2CF9AE}" pid="7" name="MSIP_Label_58c46db8-a320-4d36-b985-8e83b9a31535_Application">
    <vt:lpwstr>Microsoft Azure Information Protection</vt:lpwstr>
  </property>
  <property fmtid="{D5CDD505-2E9C-101B-9397-08002B2CF9AE}" pid="8" name="MSIP_Label_58c46db8-a320-4d36-b985-8e83b9a31535_ActionId">
    <vt:lpwstr>95e8b98f-82ab-4bc1-a594-9b4ced39e118</vt:lpwstr>
  </property>
  <property fmtid="{D5CDD505-2E9C-101B-9397-08002B2CF9AE}" pid="9" name="MSIP_Label_58c46db8-a320-4d36-b985-8e83b9a31535_Extended_MSFT_Method">
    <vt:lpwstr>Manual</vt:lpwstr>
  </property>
  <property fmtid="{D5CDD505-2E9C-101B-9397-08002B2CF9AE}" pid="10" name="Sensitivity">
    <vt:lpwstr>FIM Public</vt:lpwstr>
  </property>
</Properties>
</file>